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6cba8cc0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6cba8cc0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6cba8cc08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6cba8cc0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6cba8cc0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6cba8cc0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6cba8cc08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6cba8cc0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6cba8cc08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6cba8cc0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6cba8cc0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6cba8cc0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6cba8cc0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6cba8cc0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f6cba8cc0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f6cba8cc0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6cba8cc0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f6cba8cc0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f6cba8cc0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f6cba8cc0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6cba8cc08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f6cba8cc08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6cba8cc08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6cba8cc08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6cba8cc08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6cba8cc08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6cba8cc08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6cba8cc08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6cba8cc08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6cba8cc08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6cba8cc08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f6cba8cc08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f6cba8cc08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f6cba8cc08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f6cba8cc08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f6cba8cc08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6cba8cc08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f6cba8cc08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6cba8cc08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f6cba8cc08_0_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
              <a:t>Stability is the main purpose of the McKinney-Vento Law, this is the whole reason why the law was created. Since we know the definition of homeless in education is, not your typical image, we want to remove that misconception from our minds. In reality, our families working minimum wage jobs most likely qualify for MVP services. These are the students that need the stability the most.</a:t>
            </a:r>
            <a:endParaRPr/>
          </a:p>
          <a:p>
            <a:pPr indent="-171450" lvl="0" marL="171450" rtl="0" algn="l">
              <a:spcBef>
                <a:spcPts val="0"/>
              </a:spcBef>
              <a:spcAft>
                <a:spcPts val="0"/>
              </a:spcAft>
              <a:buClr>
                <a:schemeClr val="dk1"/>
              </a:buClr>
              <a:buSzPts val="1200"/>
              <a:buFont typeface="Arial"/>
              <a:buChar char="•"/>
            </a:pPr>
            <a:r>
              <a:rPr lang="en"/>
              <a:t>In order to help these students, stability is needed.  Students are moving around from place to place, which makes learning difficult.  Education and breaking the generational cycle of homelessness is where our work comes in.  We have to ensure that students receive additional supports to succeed in school.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6cba8cc08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f6cba8cc08_0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6cba8cc08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f6cba8cc08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6cba8cc08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6cba8cc0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f6cba8cc08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f6cba8cc08_0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
              <a:t>Discuss with participants that currently minimum wage does not meet the cost needed to rent a two bedroom home.  A single parent working minimum wage will more than likely qualify under MVP.  </a:t>
            </a:r>
            <a:endParaRPr/>
          </a:p>
          <a:p>
            <a:pPr indent="-171450" lvl="0" marL="171450" rtl="0" algn="l">
              <a:spcBef>
                <a:spcPts val="0"/>
              </a:spcBef>
              <a:spcAft>
                <a:spcPts val="0"/>
              </a:spcAft>
              <a:buClr>
                <a:schemeClr val="dk1"/>
              </a:buClr>
              <a:buSzPts val="1200"/>
              <a:buFont typeface="Arial"/>
              <a:buChar char="•"/>
            </a:pPr>
            <a:r>
              <a:rPr lang="en"/>
              <a:t>In Florida, Minimum Wage is a topic of discussion in November’s Election; the reality is that the full effect will take place in 2026. </a:t>
            </a:r>
            <a:endParaRPr/>
          </a:p>
          <a:p>
            <a:pPr indent="-171450" lvl="0" marL="171450" rtl="0" algn="l">
              <a:spcBef>
                <a:spcPts val="0"/>
              </a:spcBef>
              <a:spcAft>
                <a:spcPts val="0"/>
              </a:spcAft>
              <a:buClr>
                <a:schemeClr val="dk1"/>
              </a:buClr>
              <a:buSzPts val="1200"/>
              <a:buFont typeface="Arial"/>
              <a:buChar char="•"/>
            </a:pPr>
            <a:r>
              <a:rPr lang="en"/>
              <a:t>Could rent costs increase by 2026? Could the cost of living go up? </a:t>
            </a:r>
            <a:endParaRPr/>
          </a:p>
          <a:p>
            <a:pPr indent="-171450" lvl="0" marL="171450" rtl="0" algn="l">
              <a:spcBef>
                <a:spcPts val="0"/>
              </a:spcBef>
              <a:spcAft>
                <a:spcPts val="0"/>
              </a:spcAft>
              <a:buClr>
                <a:schemeClr val="dk1"/>
              </a:buClr>
              <a:buSzPts val="1200"/>
              <a:buFont typeface="Arial"/>
              <a:buChar char="•"/>
            </a:pPr>
            <a:r>
              <a:rPr lang="en"/>
              <a:t>The sad reality is that our families that cannot afford rent and/or earn minimum wage may be eligible for MVP.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f6cba8cc08_0_2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f6cba8cc08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f6cba8cc08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f6cba8cc08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Play Video</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f6cba8cc08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f6cba8cc08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6cba8cc08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6cba8cc08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6cba8cc08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f6cba8cc08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6cba8cc08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f6cba8cc08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f6cba8cc08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f6cba8cc08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f6cba8cc08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f6cba8cc08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f6cba8cc08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f6cba8cc08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6cba8cc08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6cba8cc08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f6cba8cc08_0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f6cba8cc08_0_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f6cba8cc0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f6cba8cc08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6cba8cc08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f6cba8cc08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6cba8cc08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6cba8cc0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6cba8cc0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6cba8cc0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6cba8cc0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6cba8cc0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6cba8cc08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6cba8cc0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169484"/>
            <a:ext cx="78867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708484"/>
            <a:ext cx="7886700" cy="2924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accent2"/>
              </a:buClr>
              <a:buSzPts val="2100"/>
              <a:buChar char="●"/>
              <a:defRPr>
                <a:solidFill>
                  <a:schemeClr val="accent2"/>
                </a:solidFill>
              </a:defRPr>
            </a:lvl1pPr>
            <a:lvl2pPr indent="-342900" lvl="1" marL="914400" rtl="0" algn="l">
              <a:lnSpc>
                <a:spcPct val="90000"/>
              </a:lnSpc>
              <a:spcBef>
                <a:spcPts val="1200"/>
              </a:spcBef>
              <a:spcAft>
                <a:spcPts val="0"/>
              </a:spcAft>
              <a:buClr>
                <a:schemeClr val="accent2"/>
              </a:buClr>
              <a:buSzPts val="1800"/>
              <a:buChar char="○"/>
              <a:defRPr>
                <a:solidFill>
                  <a:schemeClr val="accent2"/>
                </a:solidFill>
              </a:defRPr>
            </a:lvl2pPr>
            <a:lvl3pPr indent="-323850" lvl="2" marL="1371600" rtl="0" algn="l">
              <a:lnSpc>
                <a:spcPct val="90000"/>
              </a:lnSpc>
              <a:spcBef>
                <a:spcPts val="1200"/>
              </a:spcBef>
              <a:spcAft>
                <a:spcPts val="0"/>
              </a:spcAft>
              <a:buClr>
                <a:schemeClr val="accent2"/>
              </a:buClr>
              <a:buSzPts val="1500"/>
              <a:buChar char="■"/>
              <a:defRPr>
                <a:solidFill>
                  <a:schemeClr val="accent2"/>
                </a:solidFill>
              </a:defRPr>
            </a:lvl3pPr>
            <a:lvl4pPr indent="-317500" lvl="3" marL="1828800" rtl="0" algn="l">
              <a:lnSpc>
                <a:spcPct val="90000"/>
              </a:lnSpc>
              <a:spcBef>
                <a:spcPts val="1200"/>
              </a:spcBef>
              <a:spcAft>
                <a:spcPts val="0"/>
              </a:spcAft>
              <a:buClr>
                <a:schemeClr val="accent2"/>
              </a:buClr>
              <a:buSzPts val="1400"/>
              <a:buChar char="●"/>
              <a:defRPr>
                <a:solidFill>
                  <a:schemeClr val="accent2"/>
                </a:solidFill>
              </a:defRPr>
            </a:lvl4pPr>
            <a:lvl5pPr indent="-317500" lvl="4" marL="2286000" rtl="0" algn="l">
              <a:lnSpc>
                <a:spcPct val="90000"/>
              </a:lnSpc>
              <a:spcBef>
                <a:spcPts val="1200"/>
              </a:spcBef>
              <a:spcAft>
                <a:spcPts val="0"/>
              </a:spcAft>
              <a:buClr>
                <a:schemeClr val="accent2"/>
              </a:buClr>
              <a:buSzPts val="1400"/>
              <a:buChar char="○"/>
              <a:defRPr>
                <a:solidFill>
                  <a:schemeClr val="accent2"/>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5" name="Shape 5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6" name="Shape 56"/>
        <p:cNvGrpSpPr/>
        <p:nvPr/>
      </p:nvGrpSpPr>
      <p:grpSpPr>
        <a:xfrm>
          <a:off x="0" y="0"/>
          <a:ext cx="0" cy="0"/>
          <a:chOff x="0" y="0"/>
          <a:chExt cx="0" cy="0"/>
        </a:xfrm>
      </p:grpSpPr>
      <p:sp>
        <p:nvSpPr>
          <p:cNvPr id="57" name="Google Shape;57;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accent2"/>
              </a:buClr>
              <a:buSzPts val="2100"/>
              <a:buChar char="●"/>
              <a:defRPr>
                <a:solidFill>
                  <a:schemeClr val="accent2"/>
                </a:solidFill>
              </a:defRPr>
            </a:lvl1pPr>
            <a:lvl2pPr indent="-342900" lvl="1" marL="914400" rtl="0" algn="l">
              <a:lnSpc>
                <a:spcPct val="90000"/>
              </a:lnSpc>
              <a:spcBef>
                <a:spcPts val="1200"/>
              </a:spcBef>
              <a:spcAft>
                <a:spcPts val="0"/>
              </a:spcAft>
              <a:buClr>
                <a:schemeClr val="accent2"/>
              </a:buClr>
              <a:buSzPts val="1800"/>
              <a:buChar char="○"/>
              <a:defRPr>
                <a:solidFill>
                  <a:schemeClr val="accent2"/>
                </a:solidFill>
              </a:defRPr>
            </a:lvl2pPr>
            <a:lvl3pPr indent="-323850" lvl="2" marL="1371600" rtl="0" algn="l">
              <a:lnSpc>
                <a:spcPct val="90000"/>
              </a:lnSpc>
              <a:spcBef>
                <a:spcPts val="1200"/>
              </a:spcBef>
              <a:spcAft>
                <a:spcPts val="0"/>
              </a:spcAft>
              <a:buClr>
                <a:schemeClr val="accent2"/>
              </a:buClr>
              <a:buSzPts val="1500"/>
              <a:buChar char="■"/>
              <a:defRPr>
                <a:solidFill>
                  <a:schemeClr val="accent2"/>
                </a:solidFill>
              </a:defRPr>
            </a:lvl3pPr>
            <a:lvl4pPr indent="-317500" lvl="3" marL="1828800" rtl="0" algn="l">
              <a:lnSpc>
                <a:spcPct val="90000"/>
              </a:lnSpc>
              <a:spcBef>
                <a:spcPts val="1200"/>
              </a:spcBef>
              <a:spcAft>
                <a:spcPts val="0"/>
              </a:spcAft>
              <a:buClr>
                <a:schemeClr val="accent2"/>
              </a:buClr>
              <a:buSzPts val="1400"/>
              <a:buChar char="●"/>
              <a:defRPr>
                <a:solidFill>
                  <a:schemeClr val="accent2"/>
                </a:solidFill>
              </a:defRPr>
            </a:lvl4pPr>
            <a:lvl5pPr indent="-317500" lvl="4" marL="2286000" rtl="0" algn="l">
              <a:lnSpc>
                <a:spcPct val="90000"/>
              </a:lnSpc>
              <a:spcBef>
                <a:spcPts val="1200"/>
              </a:spcBef>
              <a:spcAft>
                <a:spcPts val="0"/>
              </a:spcAft>
              <a:buClr>
                <a:schemeClr val="accent2"/>
              </a:buClr>
              <a:buSzPts val="1400"/>
              <a:buChar char="○"/>
              <a:defRPr>
                <a:solidFill>
                  <a:schemeClr val="accent2"/>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9" name="Google Shape;59;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0" name="Google Shape;6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1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accent2"/>
              </a:buClr>
              <a:buSzPts val="1800"/>
              <a:buNone/>
              <a:defRPr b="1" sz="1800">
                <a:solidFill>
                  <a:schemeClr val="accent2"/>
                </a:solidFil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64" name="Google Shape;64;p1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accent2"/>
              </a:buClr>
              <a:buSzPts val="2100"/>
              <a:buChar char="●"/>
              <a:defRPr>
                <a:solidFill>
                  <a:schemeClr val="accent2"/>
                </a:solidFill>
              </a:defRPr>
            </a:lvl1pPr>
            <a:lvl2pPr indent="-342900" lvl="1" marL="914400" rtl="0" algn="l">
              <a:lnSpc>
                <a:spcPct val="90000"/>
              </a:lnSpc>
              <a:spcBef>
                <a:spcPts val="1200"/>
              </a:spcBef>
              <a:spcAft>
                <a:spcPts val="0"/>
              </a:spcAft>
              <a:buClr>
                <a:schemeClr val="accent2"/>
              </a:buClr>
              <a:buSzPts val="1800"/>
              <a:buChar char="○"/>
              <a:defRPr>
                <a:solidFill>
                  <a:schemeClr val="accent2"/>
                </a:solidFill>
              </a:defRPr>
            </a:lvl2pPr>
            <a:lvl3pPr indent="-323850" lvl="2" marL="1371600" rtl="0" algn="l">
              <a:lnSpc>
                <a:spcPct val="90000"/>
              </a:lnSpc>
              <a:spcBef>
                <a:spcPts val="1200"/>
              </a:spcBef>
              <a:spcAft>
                <a:spcPts val="0"/>
              </a:spcAft>
              <a:buClr>
                <a:schemeClr val="accent2"/>
              </a:buClr>
              <a:buSzPts val="1500"/>
              <a:buChar char="■"/>
              <a:defRPr>
                <a:solidFill>
                  <a:schemeClr val="accent2"/>
                </a:solidFill>
              </a:defRPr>
            </a:lvl3pPr>
            <a:lvl4pPr indent="-317500" lvl="3" marL="1828800" rtl="0" algn="l">
              <a:lnSpc>
                <a:spcPct val="90000"/>
              </a:lnSpc>
              <a:spcBef>
                <a:spcPts val="1200"/>
              </a:spcBef>
              <a:spcAft>
                <a:spcPts val="0"/>
              </a:spcAft>
              <a:buClr>
                <a:schemeClr val="accent2"/>
              </a:buClr>
              <a:buSzPts val="1400"/>
              <a:buChar char="●"/>
              <a:defRPr>
                <a:solidFill>
                  <a:schemeClr val="accent2"/>
                </a:solidFill>
              </a:defRPr>
            </a:lvl4pPr>
            <a:lvl5pPr indent="-317500" lvl="4" marL="2286000" rtl="0" algn="l">
              <a:lnSpc>
                <a:spcPct val="90000"/>
              </a:lnSpc>
              <a:spcBef>
                <a:spcPts val="1200"/>
              </a:spcBef>
              <a:spcAft>
                <a:spcPts val="0"/>
              </a:spcAft>
              <a:buClr>
                <a:schemeClr val="accent2"/>
              </a:buClr>
              <a:buSzPts val="1400"/>
              <a:buChar char="○"/>
              <a:defRPr>
                <a:solidFill>
                  <a:schemeClr val="accent2"/>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5" name="Google Shape;65;p1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66" name="Google Shape;66;p1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accent2"/>
              </a:buClr>
              <a:buSzPts val="2100"/>
              <a:buChar char="●"/>
              <a:defRPr>
                <a:solidFill>
                  <a:schemeClr val="accent2"/>
                </a:solidFill>
              </a:defRPr>
            </a:lvl1pPr>
            <a:lvl2pPr indent="-342900" lvl="1" marL="914400" rtl="0" algn="l">
              <a:lnSpc>
                <a:spcPct val="90000"/>
              </a:lnSpc>
              <a:spcBef>
                <a:spcPts val="1200"/>
              </a:spcBef>
              <a:spcAft>
                <a:spcPts val="0"/>
              </a:spcAft>
              <a:buClr>
                <a:schemeClr val="accent2"/>
              </a:buClr>
              <a:buSzPts val="1800"/>
              <a:buChar char="○"/>
              <a:defRPr>
                <a:solidFill>
                  <a:schemeClr val="accent2"/>
                </a:solidFill>
              </a:defRPr>
            </a:lvl2pPr>
            <a:lvl3pPr indent="-323850" lvl="2" marL="1371600" rtl="0" algn="l">
              <a:lnSpc>
                <a:spcPct val="90000"/>
              </a:lnSpc>
              <a:spcBef>
                <a:spcPts val="1200"/>
              </a:spcBef>
              <a:spcAft>
                <a:spcPts val="0"/>
              </a:spcAft>
              <a:buClr>
                <a:schemeClr val="accent2"/>
              </a:buClr>
              <a:buSzPts val="1500"/>
              <a:buChar char="■"/>
              <a:defRPr>
                <a:solidFill>
                  <a:schemeClr val="accent2"/>
                </a:solidFill>
              </a:defRPr>
            </a:lvl3pPr>
            <a:lvl4pPr indent="-317500" lvl="3" marL="1828800" rtl="0" algn="l">
              <a:lnSpc>
                <a:spcPct val="90000"/>
              </a:lnSpc>
              <a:spcBef>
                <a:spcPts val="1200"/>
              </a:spcBef>
              <a:spcAft>
                <a:spcPts val="0"/>
              </a:spcAft>
              <a:buClr>
                <a:schemeClr val="accent2"/>
              </a:buClr>
              <a:buSzPts val="1400"/>
              <a:buChar char="●"/>
              <a:defRPr>
                <a:solidFill>
                  <a:schemeClr val="accent2"/>
                </a:solidFill>
              </a:defRPr>
            </a:lvl4pPr>
            <a:lvl5pPr indent="-317500" lvl="4" marL="2286000" rtl="0" algn="l">
              <a:lnSpc>
                <a:spcPct val="90000"/>
              </a:lnSpc>
              <a:spcBef>
                <a:spcPts val="1200"/>
              </a:spcBef>
              <a:spcAft>
                <a:spcPts val="0"/>
              </a:spcAft>
              <a:buClr>
                <a:schemeClr val="accent2"/>
              </a:buClr>
              <a:buSzPts val="1400"/>
              <a:buChar char="○"/>
              <a:defRPr>
                <a:solidFill>
                  <a:schemeClr val="accent2"/>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7" name="Google Shape;67;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15.jpg"/><Relationship Id="rId5" Type="http://schemas.openxmlformats.org/officeDocument/2006/relationships/image" Target="../media/image9.jpg"/><Relationship Id="rId6"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1.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1.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2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1.png"/><Relationship Id="rId4" Type="http://schemas.openxmlformats.org/officeDocument/2006/relationships/hyperlink" Target="mailto:christine.cleveland@ocps.net" TargetMode="External"/><Relationship Id="rId5" Type="http://schemas.openxmlformats.org/officeDocument/2006/relationships/hyperlink" Target="mailto:helphomeless@ocps.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4" name="Google Shape;74;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75" name="Google Shape;75;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37" name="Google Shape;137;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38" name="Google Shape;138;p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44" name="Google Shape;144;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45" name="Google Shape;145;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51" name="Google Shape;151;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52" name="Google Shape;152;p2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58" name="Google Shape;158;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59" name="Google Shape;159;p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65" name="Google Shape;165;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66" name="Google Shape;166;p3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72" name="Google Shape;172;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73" name="Google Shape;173;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79" name="Google Shape;179;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80" name="Google Shape;180;p3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86" name="Google Shape;186;p3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87" name="Google Shape;187;p3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3" name="Google Shape;193;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4" name="Google Shape;194;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0" name="Google Shape;200;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1" name="Google Shape;201;p3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81" name="Google Shape;81;p1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82" name="Google Shape;82;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7" name="Google Shape;207;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8" name="Google Shape;208;p3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9" name="Google Shape;209;p36"/>
          <p:cNvSpPr txBox="1"/>
          <p:nvPr>
            <p:ph idx="1" type="body"/>
          </p:nvPr>
        </p:nvSpPr>
        <p:spPr>
          <a:xfrm>
            <a:off x="181349" y="195600"/>
            <a:ext cx="7218000" cy="3433200"/>
          </a:xfrm>
          <a:prstGeom prst="rect">
            <a:avLst/>
          </a:prstGeom>
          <a:noFill/>
          <a:ln>
            <a:noFill/>
          </a:ln>
        </p:spPr>
        <p:txBody>
          <a:bodyPr anchorCtr="0" anchor="t" bIns="51425" lIns="51425" spcFirstLastPara="1" rIns="51425" wrap="square" tIns="51425">
            <a:noAutofit/>
          </a:bodyPr>
          <a:lstStyle/>
          <a:p>
            <a:pPr indent="0" lvl="2" marL="1054100" rtl="0" algn="l">
              <a:lnSpc>
                <a:spcPct val="90000"/>
              </a:lnSpc>
              <a:spcBef>
                <a:spcPts val="1600"/>
              </a:spcBef>
              <a:spcAft>
                <a:spcPts val="0"/>
              </a:spcAft>
              <a:buSzPts val="800"/>
              <a:buNone/>
            </a:pPr>
            <a:r>
              <a:rPr i="1" lang="en" sz="2400">
                <a:solidFill>
                  <a:srgbClr val="002060"/>
                </a:solidFill>
                <a:latin typeface="Calibri"/>
                <a:ea typeface="Calibri"/>
                <a:cs typeface="Calibri"/>
                <a:sym typeface="Calibri"/>
              </a:rPr>
              <a:t>“We think sometimes that poverty is only being hungry, naked, and homeless. The poverty of being unwanted, unloved, and uncared for is the greatest poverty. I have come more and more to realize that it is being unwanted that is the worst disease that any human being can ever experience. We must start in our own homes to remedy this kind of poverty.” </a:t>
            </a:r>
            <a:endParaRPr>
              <a:latin typeface="Calibri"/>
              <a:ea typeface="Calibri"/>
              <a:cs typeface="Calibri"/>
              <a:sym typeface="Calibri"/>
            </a:endParaRPr>
          </a:p>
          <a:p>
            <a:pPr indent="0" lvl="2" marL="1054100" rtl="0" algn="l">
              <a:lnSpc>
                <a:spcPct val="90000"/>
              </a:lnSpc>
              <a:spcBef>
                <a:spcPts val="1600"/>
              </a:spcBef>
              <a:spcAft>
                <a:spcPts val="0"/>
              </a:spcAft>
              <a:buSzPts val="800"/>
              <a:buNone/>
            </a:pPr>
            <a:r>
              <a:rPr i="1" lang="en" sz="2000">
                <a:solidFill>
                  <a:srgbClr val="002060"/>
                </a:solidFill>
                <a:latin typeface="Calibri"/>
                <a:ea typeface="Calibri"/>
                <a:cs typeface="Calibri"/>
                <a:sym typeface="Calibri"/>
              </a:rPr>
              <a:t>			</a:t>
            </a:r>
            <a:r>
              <a:rPr lang="en" sz="2400">
                <a:solidFill>
                  <a:srgbClr val="002060"/>
                </a:solidFill>
                <a:latin typeface="Calibri"/>
                <a:ea typeface="Calibri"/>
                <a:cs typeface="Calibri"/>
                <a:sym typeface="Calibri"/>
              </a:rPr>
              <a:t>Mother Teresa (1910-1998)</a:t>
            </a:r>
            <a:endParaRPr>
              <a:latin typeface="Calibri"/>
              <a:ea typeface="Calibri"/>
              <a:cs typeface="Calibri"/>
              <a:sym typeface="Calibri"/>
            </a:endParaRPr>
          </a:p>
          <a:p>
            <a:pPr indent="0" lvl="0" marL="139700" rtl="0" algn="l">
              <a:lnSpc>
                <a:spcPct val="90000"/>
              </a:lnSpc>
              <a:spcBef>
                <a:spcPts val="0"/>
              </a:spcBef>
              <a:spcAft>
                <a:spcPts val="0"/>
              </a:spcAft>
              <a:buSzPts val="1100"/>
              <a:buNone/>
            </a:pPr>
            <a:r>
              <a:t/>
            </a:r>
            <a:endParaRPr b="1">
              <a:solidFill>
                <a:schemeClr val="accent1"/>
              </a:solidFill>
            </a:endParaRPr>
          </a:p>
          <a:p>
            <a:pPr indent="0" lvl="0" marL="139700" rtl="0" algn="l">
              <a:lnSpc>
                <a:spcPct val="90000"/>
              </a:lnSpc>
              <a:spcBef>
                <a:spcPts val="0"/>
              </a:spcBef>
              <a:spcAft>
                <a:spcPts val="0"/>
              </a:spcAft>
              <a:buSzPts val="11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5" name="Google Shape;215;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6" name="Google Shape;216;p37"/>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7" name="Google Shape;217;p37"/>
          <p:cNvSpPr txBox="1"/>
          <p:nvPr>
            <p:ph type="title"/>
          </p:nvPr>
        </p:nvSpPr>
        <p:spPr>
          <a:xfrm>
            <a:off x="444224" y="234010"/>
            <a:ext cx="66534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Homelessness and Poverty</a:t>
            </a:r>
            <a:endParaRPr b="1" sz="4100">
              <a:solidFill>
                <a:srgbClr val="002060"/>
              </a:solidFill>
              <a:latin typeface="Calibri"/>
              <a:ea typeface="Calibri"/>
              <a:cs typeface="Calibri"/>
              <a:sym typeface="Calibri"/>
            </a:endParaRPr>
          </a:p>
        </p:txBody>
      </p:sp>
      <p:sp>
        <p:nvSpPr>
          <p:cNvPr id="218" name="Google Shape;218;p37"/>
          <p:cNvSpPr/>
          <p:nvPr/>
        </p:nvSpPr>
        <p:spPr>
          <a:xfrm>
            <a:off x="621103" y="2417370"/>
            <a:ext cx="2367900" cy="2387400"/>
          </a:xfrm>
          <a:prstGeom prst="ellipse">
            <a:avLst/>
          </a:prstGeom>
          <a:blipFill rotWithShape="1">
            <a:blip r:embed="rId4">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9" name="Google Shape;219;p37"/>
          <p:cNvSpPr/>
          <p:nvPr/>
        </p:nvSpPr>
        <p:spPr>
          <a:xfrm>
            <a:off x="3144328" y="1686608"/>
            <a:ext cx="3329700" cy="3117900"/>
          </a:xfrm>
          <a:prstGeom prst="ellipse">
            <a:avLst/>
          </a:prstGeom>
          <a:blipFill rotWithShape="1">
            <a:blip r:embed="rId5">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0" name="Google Shape;220;p37"/>
          <p:cNvSpPr/>
          <p:nvPr/>
        </p:nvSpPr>
        <p:spPr>
          <a:xfrm>
            <a:off x="6463554" y="1262963"/>
            <a:ext cx="2542500" cy="2539800"/>
          </a:xfrm>
          <a:prstGeom prst="ellipse">
            <a:avLst/>
          </a:prstGeom>
          <a:blipFill rotWithShape="1">
            <a:blip r:embed="rId6">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6" name="Google Shape;22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7" name="Google Shape;227;p38"/>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8" name="Google Shape;228;p38"/>
          <p:cNvSpPr txBox="1"/>
          <p:nvPr>
            <p:ph type="title"/>
          </p:nvPr>
        </p:nvSpPr>
        <p:spPr>
          <a:xfrm>
            <a:off x="588550" y="179509"/>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Calibri"/>
              <a:buNone/>
            </a:pPr>
            <a:r>
              <a:rPr b="1" lang="en" sz="4400">
                <a:solidFill>
                  <a:schemeClr val="lt1"/>
                </a:solidFill>
                <a:latin typeface="Calibri"/>
                <a:ea typeface="Calibri"/>
                <a:cs typeface="Calibri"/>
                <a:sym typeface="Calibri"/>
              </a:rPr>
              <a:t>CENTRAL FLORIDA</a:t>
            </a:r>
            <a:endParaRPr b="1" sz="4400">
              <a:solidFill>
                <a:schemeClr val="lt1"/>
              </a:solidFill>
              <a:latin typeface="Calibri"/>
              <a:ea typeface="Calibri"/>
              <a:cs typeface="Calibri"/>
              <a:sym typeface="Calibri"/>
            </a:endParaRPr>
          </a:p>
        </p:txBody>
      </p:sp>
      <p:sp>
        <p:nvSpPr>
          <p:cNvPr id="229" name="Google Shape;229;p38"/>
          <p:cNvSpPr txBox="1"/>
          <p:nvPr>
            <p:ph idx="1" type="body"/>
          </p:nvPr>
        </p:nvSpPr>
        <p:spPr>
          <a:xfrm>
            <a:off x="227600" y="1217184"/>
            <a:ext cx="7886700" cy="2924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lang="en">
                <a:solidFill>
                  <a:schemeClr val="lt1"/>
                </a:solidFill>
                <a:latin typeface="Calibri"/>
                <a:ea typeface="Calibri"/>
                <a:cs typeface="Calibri"/>
                <a:sym typeface="Calibri"/>
              </a:rPr>
              <a:t>5,180 residents of Orange, Osceola, and Seminole county meet this “literal” or HUD’s (Housing and Urban Development) definition of homelessness.</a:t>
            </a:r>
            <a:endParaRPr>
              <a:solidFill>
                <a:schemeClr val="lt1"/>
              </a:solidFill>
              <a:latin typeface="Calibri"/>
              <a:ea typeface="Calibri"/>
              <a:cs typeface="Calibri"/>
              <a:sym typeface="Calibri"/>
            </a:endParaRPr>
          </a:p>
          <a:p>
            <a:pPr indent="0" lvl="0" marL="0" rtl="0" algn="l">
              <a:lnSpc>
                <a:spcPct val="90000"/>
              </a:lnSpc>
              <a:spcBef>
                <a:spcPts val="800"/>
              </a:spcBef>
              <a:spcAft>
                <a:spcPts val="0"/>
              </a:spcAft>
              <a:buNone/>
            </a:pPr>
            <a:r>
              <a:t/>
            </a:r>
            <a:endParaRPr>
              <a:solidFill>
                <a:schemeClr val="lt1"/>
              </a:solidFill>
              <a:latin typeface="Calibri"/>
              <a:ea typeface="Calibri"/>
              <a:cs typeface="Calibri"/>
              <a:sym typeface="Calibri"/>
            </a:endParaRPr>
          </a:p>
          <a:p>
            <a:pPr indent="0" lvl="0" marL="0" rtl="0" algn="l">
              <a:lnSpc>
                <a:spcPct val="90000"/>
              </a:lnSpc>
              <a:spcBef>
                <a:spcPts val="800"/>
              </a:spcBef>
              <a:spcAft>
                <a:spcPts val="0"/>
              </a:spcAft>
              <a:buNone/>
            </a:pPr>
            <a:r>
              <a:rPr lang="en">
                <a:solidFill>
                  <a:schemeClr val="lt1"/>
                </a:solidFill>
                <a:latin typeface="Calibri"/>
                <a:ea typeface="Calibri"/>
                <a:cs typeface="Calibri"/>
                <a:sym typeface="Calibri"/>
              </a:rPr>
              <a:t>This DOES not count </a:t>
            </a:r>
            <a:endParaRPr>
              <a:solidFill>
                <a:schemeClr val="lt1"/>
              </a:solidFill>
              <a:latin typeface="Calibri"/>
              <a:ea typeface="Calibri"/>
              <a:cs typeface="Calibri"/>
              <a:sym typeface="Calibri"/>
            </a:endParaRPr>
          </a:p>
          <a:p>
            <a:pPr indent="0" lvl="0" marL="0" rtl="0" algn="l">
              <a:lnSpc>
                <a:spcPct val="90000"/>
              </a:lnSpc>
              <a:spcBef>
                <a:spcPts val="800"/>
              </a:spcBef>
              <a:spcAft>
                <a:spcPts val="0"/>
              </a:spcAft>
              <a:buNone/>
            </a:pPr>
            <a:r>
              <a:rPr lang="en">
                <a:solidFill>
                  <a:schemeClr val="lt1"/>
                </a:solidFill>
                <a:latin typeface="Calibri"/>
                <a:ea typeface="Calibri"/>
                <a:cs typeface="Calibri"/>
                <a:sym typeface="Calibri"/>
              </a:rPr>
              <a:t>those living in hotels.</a:t>
            </a:r>
            <a:endParaRPr>
              <a:solidFill>
                <a:schemeClr val="lt1"/>
              </a:solidFill>
              <a:latin typeface="Calibri"/>
              <a:ea typeface="Calibri"/>
              <a:cs typeface="Calibri"/>
              <a:sym typeface="Calibri"/>
            </a:endParaRPr>
          </a:p>
          <a:p>
            <a:pPr indent="0" lvl="0" marL="0" rtl="0" algn="l">
              <a:lnSpc>
                <a:spcPct val="90000"/>
              </a:lnSpc>
              <a:spcBef>
                <a:spcPts val="800"/>
              </a:spcBef>
              <a:spcAft>
                <a:spcPts val="0"/>
              </a:spcAft>
              <a:buNone/>
            </a:pPr>
            <a:r>
              <a:t/>
            </a:r>
            <a:endParaRPr>
              <a:solidFill>
                <a:schemeClr val="lt1"/>
              </a:solidFill>
              <a:latin typeface="Calibri"/>
              <a:ea typeface="Calibri"/>
              <a:cs typeface="Calibri"/>
              <a:sym typeface="Calibri"/>
            </a:endParaRPr>
          </a:p>
          <a:p>
            <a:pPr indent="0" lvl="0" marL="0" rtl="0" algn="l">
              <a:lnSpc>
                <a:spcPct val="90000"/>
              </a:lnSpc>
              <a:spcBef>
                <a:spcPts val="800"/>
              </a:spcBef>
              <a:spcAft>
                <a:spcPts val="1200"/>
              </a:spcAft>
              <a:buNone/>
            </a:pPr>
            <a:r>
              <a:t/>
            </a:r>
            <a:endParaRPr>
              <a:solidFill>
                <a:schemeClr val="lt1"/>
              </a:solidFill>
              <a:latin typeface="Calibri"/>
              <a:ea typeface="Calibri"/>
              <a:cs typeface="Calibri"/>
              <a:sym typeface="Calibri"/>
            </a:endParaRPr>
          </a:p>
        </p:txBody>
      </p:sp>
      <p:pic>
        <p:nvPicPr>
          <p:cNvPr id="230" name="Google Shape;230;p38"/>
          <p:cNvPicPr preferRelativeResize="0"/>
          <p:nvPr/>
        </p:nvPicPr>
        <p:blipFill rotWithShape="1">
          <a:blip r:embed="rId4">
            <a:alphaModFix/>
          </a:blip>
          <a:srcRect b="0" l="0" r="0" t="0"/>
          <a:stretch/>
        </p:blipFill>
        <p:spPr>
          <a:xfrm>
            <a:off x="2358725" y="1977088"/>
            <a:ext cx="5755571" cy="23247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6" name="Google Shape;236;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7" name="Google Shape;237;p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8" name="Google Shape;238;p39"/>
          <p:cNvSpPr txBox="1"/>
          <p:nvPr/>
        </p:nvSpPr>
        <p:spPr>
          <a:xfrm>
            <a:off x="531400" y="915575"/>
            <a:ext cx="6777900" cy="1596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4400" u="none" cap="none" strike="noStrike">
                <a:solidFill>
                  <a:srgbClr val="002060"/>
                </a:solidFill>
                <a:latin typeface="Calibri"/>
                <a:ea typeface="Calibri"/>
                <a:cs typeface="Calibri"/>
                <a:sym typeface="Calibri"/>
              </a:rPr>
              <a:t>How do we define homelessness in education?</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idx="12" type="sldNum"/>
          </p:nvPr>
        </p:nvSpPr>
        <p:spPr>
          <a:xfrm>
            <a:off x="6354343" y="3497413"/>
            <a:ext cx="411600" cy="295200"/>
          </a:xfrm>
          <a:prstGeom prst="rect">
            <a:avLst/>
          </a:prstGeom>
          <a:noFill/>
          <a:ln>
            <a:noFill/>
          </a:ln>
        </p:spPr>
        <p:txBody>
          <a:bodyPr anchorCtr="0" anchor="ctr" bIns="51425" lIns="51425" spcFirstLastPara="1" rIns="51425" wrap="square" tIns="51425">
            <a:noAutofit/>
          </a:bodyPr>
          <a:lstStyle/>
          <a:p>
            <a:pPr indent="0" lvl="0" marL="0" rtl="0" algn="r">
              <a:spcBef>
                <a:spcPts val="0"/>
              </a:spcBef>
              <a:spcAft>
                <a:spcPts val="0"/>
              </a:spcAft>
              <a:buNone/>
            </a:pPr>
            <a:fld id="{00000000-1234-1234-1234-123412341234}" type="slidenum">
              <a:rPr lang="en"/>
              <a:t>‹#›</a:t>
            </a:fld>
            <a:endParaRPr/>
          </a:p>
        </p:txBody>
      </p:sp>
      <p:pic>
        <p:nvPicPr>
          <p:cNvPr id="244" name="Google Shape;244;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0" name="Google Shape;25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1" name="Google Shape;251;p4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52" name="Google Shape;252;p41"/>
          <p:cNvPicPr preferRelativeResize="0"/>
          <p:nvPr/>
        </p:nvPicPr>
        <p:blipFill rotWithShape="1">
          <a:blip r:embed="rId4">
            <a:alphaModFix/>
          </a:blip>
          <a:srcRect b="0" l="0" r="0" t="0"/>
          <a:stretch/>
        </p:blipFill>
        <p:spPr>
          <a:xfrm>
            <a:off x="2114825" y="388734"/>
            <a:ext cx="4366043" cy="43660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idx="12" type="sldNum"/>
          </p:nvPr>
        </p:nvSpPr>
        <p:spPr>
          <a:xfrm>
            <a:off x="6354343" y="3497413"/>
            <a:ext cx="411600" cy="295200"/>
          </a:xfrm>
          <a:prstGeom prst="rect">
            <a:avLst/>
          </a:prstGeom>
          <a:noFill/>
          <a:ln>
            <a:noFill/>
          </a:ln>
        </p:spPr>
        <p:txBody>
          <a:bodyPr anchorCtr="0" anchor="ctr" bIns="51425" lIns="51425" spcFirstLastPara="1" rIns="51425" wrap="square" tIns="51425">
            <a:noAutofit/>
          </a:bodyPr>
          <a:lstStyle/>
          <a:p>
            <a:pPr indent="0" lvl="0" marL="0" rtl="0" algn="r">
              <a:spcBef>
                <a:spcPts val="0"/>
              </a:spcBef>
              <a:spcAft>
                <a:spcPts val="0"/>
              </a:spcAft>
              <a:buNone/>
            </a:pPr>
            <a:fld id="{00000000-1234-1234-1234-123412341234}" type="slidenum">
              <a:rPr lang="en"/>
              <a:t>‹#›</a:t>
            </a:fld>
            <a:endParaRPr/>
          </a:p>
        </p:txBody>
      </p:sp>
      <p:pic>
        <p:nvPicPr>
          <p:cNvPr descr="Fix the problem, not the blame | Picture Quotes" id="258" name="Google Shape;258;p42"/>
          <p:cNvPicPr preferRelativeResize="0"/>
          <p:nvPr/>
        </p:nvPicPr>
        <p:blipFill rotWithShape="1">
          <a:blip r:embed="rId3">
            <a:alphaModFix/>
          </a:blip>
          <a:srcRect b="0" l="0" r="0" t="0"/>
          <a:stretch/>
        </p:blipFill>
        <p:spPr>
          <a:xfrm>
            <a:off x="276599" y="344683"/>
            <a:ext cx="3374343" cy="4454134"/>
          </a:xfrm>
          <a:prstGeom prst="rect">
            <a:avLst/>
          </a:prstGeom>
          <a:noFill/>
          <a:ln>
            <a:noFill/>
          </a:ln>
        </p:spPr>
      </p:pic>
      <p:sp>
        <p:nvSpPr>
          <p:cNvPr id="259" name="Google Shape;259;p42"/>
          <p:cNvSpPr txBox="1"/>
          <p:nvPr/>
        </p:nvSpPr>
        <p:spPr>
          <a:xfrm>
            <a:off x="4207073" y="379257"/>
            <a:ext cx="45654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3600" u="none" cap="none" strike="noStrike">
                <a:solidFill>
                  <a:srgbClr val="002060"/>
                </a:solidFill>
                <a:latin typeface="Calibri"/>
                <a:ea typeface="Calibri"/>
                <a:cs typeface="Calibri"/>
                <a:sym typeface="Calibri"/>
              </a:rPr>
              <a:t>McKinney-Vento Act</a:t>
            </a:r>
            <a:endParaRPr sz="1100"/>
          </a:p>
        </p:txBody>
      </p:sp>
      <p:sp>
        <p:nvSpPr>
          <p:cNvPr id="260" name="Google Shape;260;p42"/>
          <p:cNvSpPr txBox="1"/>
          <p:nvPr/>
        </p:nvSpPr>
        <p:spPr>
          <a:xfrm>
            <a:off x="4207073" y="1163287"/>
            <a:ext cx="4565400" cy="3409500"/>
          </a:xfrm>
          <a:prstGeom prst="rect">
            <a:avLst/>
          </a:prstGeom>
          <a:noFill/>
          <a:ln>
            <a:noFill/>
          </a:ln>
        </p:spPr>
        <p:txBody>
          <a:bodyPr anchorCtr="0" anchor="t" bIns="34275" lIns="68575" spcFirstLastPara="1" rIns="68575" wrap="square" tIns="34275">
            <a:spAutoFit/>
          </a:bodyPr>
          <a:lstStyle/>
          <a:p>
            <a:pPr indent="-450850" lvl="0" marL="457200" marR="0" rtl="0" algn="l">
              <a:spcBef>
                <a:spcPts val="0"/>
              </a:spcBef>
              <a:spcAft>
                <a:spcPts val="0"/>
              </a:spcAft>
              <a:buClr>
                <a:srgbClr val="002060"/>
              </a:buClr>
              <a:buSzPts val="2100"/>
              <a:buFont typeface="Arial"/>
              <a:buChar char="•"/>
            </a:pPr>
            <a:r>
              <a:rPr b="1" lang="en" sz="2100">
                <a:solidFill>
                  <a:srgbClr val="002060"/>
                </a:solidFill>
                <a:latin typeface="Calibri"/>
                <a:ea typeface="Calibri"/>
                <a:cs typeface="Calibri"/>
                <a:sym typeface="Calibri"/>
              </a:rPr>
              <a:t>1987</a:t>
            </a:r>
            <a:r>
              <a:rPr lang="en" sz="2100">
                <a:solidFill>
                  <a:srgbClr val="002060"/>
                </a:solidFill>
                <a:latin typeface="Calibri"/>
                <a:ea typeface="Calibri"/>
                <a:cs typeface="Calibri"/>
                <a:sym typeface="Calibri"/>
              </a:rPr>
              <a:t>- Signed into law</a:t>
            </a:r>
            <a:endParaRPr sz="1100"/>
          </a:p>
          <a:p>
            <a:pPr indent="-450850" lvl="0" marL="457200" marR="0" rtl="0" algn="l">
              <a:spcBef>
                <a:spcPts val="0"/>
              </a:spcBef>
              <a:spcAft>
                <a:spcPts val="0"/>
              </a:spcAft>
              <a:buClr>
                <a:srgbClr val="002060"/>
              </a:buClr>
              <a:buSzPts val="2100"/>
              <a:buFont typeface="Arial"/>
              <a:buChar char="•"/>
            </a:pPr>
            <a:r>
              <a:rPr b="1" lang="en" sz="2100">
                <a:solidFill>
                  <a:srgbClr val="002060"/>
                </a:solidFill>
                <a:latin typeface="Calibri"/>
                <a:ea typeface="Calibri"/>
                <a:cs typeface="Calibri"/>
                <a:sym typeface="Calibri"/>
              </a:rPr>
              <a:t>1990</a:t>
            </a:r>
            <a:r>
              <a:rPr lang="en" sz="2100">
                <a:solidFill>
                  <a:srgbClr val="002060"/>
                </a:solidFill>
                <a:latin typeface="Calibri"/>
                <a:ea typeface="Calibri"/>
                <a:cs typeface="Calibri"/>
                <a:sym typeface="Calibri"/>
              </a:rPr>
              <a:t> - Elimination of enrollment barriers is added</a:t>
            </a:r>
            <a:endParaRPr sz="1100"/>
          </a:p>
          <a:p>
            <a:pPr indent="-450850" lvl="0" marL="457200" marR="0" rtl="0" algn="l">
              <a:spcBef>
                <a:spcPts val="0"/>
              </a:spcBef>
              <a:spcAft>
                <a:spcPts val="0"/>
              </a:spcAft>
              <a:buClr>
                <a:srgbClr val="002060"/>
              </a:buClr>
              <a:buSzPts val="2100"/>
              <a:buFont typeface="Arial"/>
              <a:buChar char="•"/>
            </a:pPr>
            <a:r>
              <a:rPr b="1" lang="en" sz="2100">
                <a:solidFill>
                  <a:srgbClr val="002060"/>
                </a:solidFill>
                <a:latin typeface="Calibri"/>
                <a:ea typeface="Calibri"/>
                <a:cs typeface="Calibri"/>
                <a:sym typeface="Calibri"/>
              </a:rPr>
              <a:t>1994</a:t>
            </a:r>
            <a:r>
              <a:rPr lang="en" sz="2100">
                <a:solidFill>
                  <a:srgbClr val="002060"/>
                </a:solidFill>
                <a:latin typeface="Calibri"/>
                <a:ea typeface="Calibri"/>
                <a:cs typeface="Calibri"/>
                <a:sym typeface="Calibri"/>
              </a:rPr>
              <a:t> – Pre-school services is added</a:t>
            </a:r>
            <a:endParaRPr sz="1100"/>
          </a:p>
          <a:p>
            <a:pPr indent="-450850" lvl="0" marL="457200" marR="0" rtl="0" algn="l">
              <a:spcBef>
                <a:spcPts val="0"/>
              </a:spcBef>
              <a:spcAft>
                <a:spcPts val="0"/>
              </a:spcAft>
              <a:buClr>
                <a:srgbClr val="002060"/>
              </a:buClr>
              <a:buSzPts val="2100"/>
              <a:buFont typeface="Arial"/>
              <a:buChar char="•"/>
            </a:pPr>
            <a:r>
              <a:rPr b="1" lang="en" sz="2100">
                <a:solidFill>
                  <a:srgbClr val="002060"/>
                </a:solidFill>
                <a:latin typeface="Calibri"/>
                <a:ea typeface="Calibri"/>
                <a:cs typeface="Calibri"/>
                <a:sym typeface="Calibri"/>
              </a:rPr>
              <a:t>2002</a:t>
            </a:r>
            <a:r>
              <a:rPr lang="en" sz="2100">
                <a:solidFill>
                  <a:srgbClr val="002060"/>
                </a:solidFill>
                <a:latin typeface="Calibri"/>
                <a:ea typeface="Calibri"/>
                <a:cs typeface="Calibri"/>
                <a:sym typeface="Calibri"/>
              </a:rPr>
              <a:t> – All districts required to have a local liaison</a:t>
            </a:r>
            <a:endParaRPr sz="1100"/>
          </a:p>
          <a:p>
            <a:pPr indent="-450850" lvl="0" marL="457200" marR="0" rtl="0" algn="l">
              <a:spcBef>
                <a:spcPts val="0"/>
              </a:spcBef>
              <a:spcAft>
                <a:spcPts val="0"/>
              </a:spcAft>
              <a:buClr>
                <a:srgbClr val="002060"/>
              </a:buClr>
              <a:buSzPts val="2100"/>
              <a:buFont typeface="Arial"/>
              <a:buChar char="•"/>
            </a:pPr>
            <a:r>
              <a:rPr b="1" lang="en" sz="2100">
                <a:solidFill>
                  <a:srgbClr val="002060"/>
                </a:solidFill>
                <a:latin typeface="Calibri"/>
                <a:ea typeface="Calibri"/>
                <a:cs typeface="Calibri"/>
                <a:sym typeface="Calibri"/>
              </a:rPr>
              <a:t>2015</a:t>
            </a:r>
            <a:r>
              <a:rPr lang="en" sz="2100">
                <a:solidFill>
                  <a:srgbClr val="002060"/>
                </a:solidFill>
                <a:latin typeface="Calibri"/>
                <a:ea typeface="Calibri"/>
                <a:cs typeface="Calibri"/>
                <a:sym typeface="Calibri"/>
              </a:rPr>
              <a:t> – Act reauthorized under ESSA and feeder patterns added to school of origin rights</a:t>
            </a:r>
            <a:endParaRPr sz="1100"/>
          </a:p>
          <a:p>
            <a:pPr indent="-279400" lvl="0" marL="457200" marR="0" rtl="0" algn="l">
              <a:spcBef>
                <a:spcPts val="0"/>
              </a:spcBef>
              <a:spcAft>
                <a:spcPts val="0"/>
              </a:spcAft>
              <a:buClr>
                <a:schemeClr val="dk1"/>
              </a:buClr>
              <a:buSzPts val="2800"/>
              <a:buFont typeface="Arial"/>
              <a:buNone/>
            </a:pPr>
            <a:r>
              <a:t/>
            </a:r>
            <a:endParaRPr sz="2800">
              <a:solidFill>
                <a:srgbClr val="00206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idx="12" type="sldNum"/>
          </p:nvPr>
        </p:nvSpPr>
        <p:spPr>
          <a:xfrm>
            <a:off x="6354343" y="3497413"/>
            <a:ext cx="411600" cy="295200"/>
          </a:xfrm>
          <a:prstGeom prst="rect">
            <a:avLst/>
          </a:prstGeom>
          <a:noFill/>
          <a:ln>
            <a:noFill/>
          </a:ln>
        </p:spPr>
        <p:txBody>
          <a:bodyPr anchorCtr="0" anchor="ctr" bIns="51425" lIns="51425" spcFirstLastPara="1" rIns="51425" wrap="square" tIns="51425">
            <a:noAutofit/>
          </a:bodyPr>
          <a:lstStyle/>
          <a:p>
            <a:pPr indent="0" lvl="0" marL="0" rtl="0" algn="r">
              <a:spcBef>
                <a:spcPts val="0"/>
              </a:spcBef>
              <a:spcAft>
                <a:spcPts val="0"/>
              </a:spcAft>
              <a:buNone/>
            </a:pPr>
            <a:fld id="{00000000-1234-1234-1234-123412341234}" type="slidenum">
              <a:rPr lang="en"/>
              <a:t>‹#›</a:t>
            </a:fld>
            <a:endParaRPr/>
          </a:p>
        </p:txBody>
      </p:sp>
      <p:pic>
        <p:nvPicPr>
          <p:cNvPr id="266" name="Google Shape;266;p43"/>
          <p:cNvPicPr preferRelativeResize="0"/>
          <p:nvPr/>
        </p:nvPicPr>
        <p:blipFill rotWithShape="1">
          <a:blip r:embed="rId3">
            <a:alphaModFix/>
          </a:blip>
          <a:srcRect b="0" l="0" r="0" t="0"/>
          <a:stretch/>
        </p:blipFill>
        <p:spPr>
          <a:xfrm>
            <a:off x="919460" y="275324"/>
            <a:ext cx="7399057" cy="46905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pic>
        <p:nvPicPr>
          <p:cNvPr id="272" name="Google Shape;272;p44"/>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8" name="Google Shape;278;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9" name="Google Shape;279;p4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0" name="Google Shape;280;p45"/>
          <p:cNvSpPr txBox="1"/>
          <p:nvPr>
            <p:ph type="title"/>
          </p:nvPr>
        </p:nvSpPr>
        <p:spPr>
          <a:xfrm>
            <a:off x="444224" y="234010"/>
            <a:ext cx="66534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WHO WE SERVE</a:t>
            </a:r>
            <a:endParaRPr b="1" sz="4100">
              <a:solidFill>
                <a:srgbClr val="002060"/>
              </a:solidFill>
              <a:latin typeface="Calibri"/>
              <a:ea typeface="Calibri"/>
              <a:cs typeface="Calibri"/>
              <a:sym typeface="Calibri"/>
            </a:endParaRPr>
          </a:p>
        </p:txBody>
      </p:sp>
      <p:sp>
        <p:nvSpPr>
          <p:cNvPr id="281" name="Google Shape;281;p45"/>
          <p:cNvSpPr/>
          <p:nvPr/>
        </p:nvSpPr>
        <p:spPr>
          <a:xfrm>
            <a:off x="269014" y="3105287"/>
            <a:ext cx="1862400" cy="1842300"/>
          </a:xfrm>
          <a:prstGeom prst="ellipse">
            <a:avLst/>
          </a:prstGeom>
          <a:blipFill rotWithShape="1">
            <a:blip r:embed="rId4">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45"/>
          <p:cNvSpPr/>
          <p:nvPr/>
        </p:nvSpPr>
        <p:spPr>
          <a:xfrm>
            <a:off x="3033000" y="1686600"/>
            <a:ext cx="3078000" cy="3078000"/>
          </a:xfrm>
          <a:prstGeom prst="ellipse">
            <a:avLst/>
          </a:prstGeom>
          <a:blipFill rotWithShape="1">
            <a:blip r:embed="rId5">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45"/>
          <p:cNvSpPr/>
          <p:nvPr/>
        </p:nvSpPr>
        <p:spPr>
          <a:xfrm>
            <a:off x="6824504" y="1092538"/>
            <a:ext cx="1862400" cy="1842300"/>
          </a:xfrm>
          <a:prstGeom prst="ellipse">
            <a:avLst/>
          </a:prstGeom>
          <a:blipFill rotWithShape="1">
            <a:blip r:embed="rId6">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88" name="Google Shape;88;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89" name="Google Shape;89;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9" name="Google Shape;289;p46"/>
          <p:cNvSpPr txBox="1"/>
          <p:nvPr>
            <p:ph idx="12" type="sldNum"/>
          </p:nvPr>
        </p:nvSpPr>
        <p:spPr>
          <a:xfrm>
            <a:off x="6354343" y="3497413"/>
            <a:ext cx="411600" cy="295200"/>
          </a:xfrm>
          <a:prstGeom prst="rect">
            <a:avLst/>
          </a:prstGeom>
          <a:noFill/>
          <a:ln>
            <a:noFill/>
          </a:ln>
        </p:spPr>
        <p:txBody>
          <a:bodyPr anchorCtr="0" anchor="ctr" bIns="51425" lIns="51425" spcFirstLastPara="1" rIns="51425" wrap="square" tIns="51425">
            <a:noAutofit/>
          </a:bodyPr>
          <a:lstStyle/>
          <a:p>
            <a:pPr indent="0" lvl="0" marL="0" rtl="0" algn="r">
              <a:spcBef>
                <a:spcPts val="0"/>
              </a:spcBef>
              <a:spcAft>
                <a:spcPts val="0"/>
              </a:spcAft>
              <a:buNone/>
            </a:pPr>
            <a:fld id="{00000000-1234-1234-1234-123412341234}" type="slidenum">
              <a:rPr lang="en"/>
              <a:t>‹#›</a:t>
            </a:fld>
            <a:endParaRPr/>
          </a:p>
        </p:txBody>
      </p:sp>
      <p:pic>
        <p:nvPicPr>
          <p:cNvPr id="290" name="Google Shape;290;p46"/>
          <p:cNvPicPr preferRelativeResize="0"/>
          <p:nvPr/>
        </p:nvPicPr>
        <p:blipFill>
          <a:blip r:embed="rId4">
            <a:alphaModFix/>
          </a:blip>
          <a:stretch>
            <a:fillRect/>
          </a:stretch>
        </p:blipFill>
        <p:spPr>
          <a:xfrm>
            <a:off x="1221225" y="247313"/>
            <a:ext cx="6049542" cy="472908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4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96" name="Google Shape;296;p47" title="Chart"/>
          <p:cNvPicPr preferRelativeResize="0"/>
          <p:nvPr/>
        </p:nvPicPr>
        <p:blipFill>
          <a:blip r:embed="rId4">
            <a:alphaModFix/>
          </a:blip>
          <a:stretch>
            <a:fillRect/>
          </a:stretch>
        </p:blipFill>
        <p:spPr>
          <a:xfrm>
            <a:off x="1449800" y="1089875"/>
            <a:ext cx="6244401" cy="3861125"/>
          </a:xfrm>
          <a:prstGeom prst="rect">
            <a:avLst/>
          </a:prstGeom>
          <a:noFill/>
          <a:ln>
            <a:noFill/>
          </a:ln>
        </p:spPr>
      </p:pic>
      <p:sp>
        <p:nvSpPr>
          <p:cNvPr id="297" name="Google Shape;297;p47"/>
          <p:cNvSpPr txBox="1"/>
          <p:nvPr>
            <p:ph type="title"/>
          </p:nvPr>
        </p:nvSpPr>
        <p:spPr>
          <a:xfrm>
            <a:off x="507900" y="63575"/>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ORANGE COUNTY PUBLIC SCHOOLS</a:t>
            </a:r>
            <a:endParaRPr b="1" sz="4100">
              <a:solidFill>
                <a:srgbClr val="00206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8"/>
          <p:cNvSpPr txBox="1"/>
          <p:nvPr>
            <p:ph type="title"/>
          </p:nvPr>
        </p:nvSpPr>
        <p:spPr>
          <a:xfrm>
            <a:off x="628650" y="16948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t/>
            </a:r>
            <a:endParaRPr/>
          </a:p>
        </p:txBody>
      </p:sp>
      <p:sp>
        <p:nvSpPr>
          <p:cNvPr id="303" name="Google Shape;303;p48"/>
          <p:cNvSpPr txBox="1"/>
          <p:nvPr>
            <p:ph idx="1" type="body"/>
          </p:nvPr>
        </p:nvSpPr>
        <p:spPr>
          <a:xfrm>
            <a:off x="628650" y="1708484"/>
            <a:ext cx="7886700" cy="2924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04" name="Google Shape;304;p48"/>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05" name="Google Shape;305;p48"/>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9"/>
          <p:cNvSpPr txBox="1"/>
          <p:nvPr>
            <p:ph type="title"/>
          </p:nvPr>
        </p:nvSpPr>
        <p:spPr>
          <a:xfrm>
            <a:off x="628650" y="16948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t/>
            </a:r>
            <a:endParaRPr/>
          </a:p>
        </p:txBody>
      </p:sp>
      <p:sp>
        <p:nvSpPr>
          <p:cNvPr id="311" name="Google Shape;311;p49"/>
          <p:cNvSpPr txBox="1"/>
          <p:nvPr>
            <p:ph idx="1" type="body"/>
          </p:nvPr>
        </p:nvSpPr>
        <p:spPr>
          <a:xfrm>
            <a:off x="628650" y="1708484"/>
            <a:ext cx="7886700" cy="2924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12" name="Google Shape;312;p49"/>
          <p:cNvPicPr preferRelativeResize="0"/>
          <p:nvPr/>
        </p:nvPicPr>
        <p:blipFill>
          <a:blip r:embed="rId3">
            <a:alphaModFix/>
          </a:blip>
          <a:stretch>
            <a:fillRect/>
          </a:stretch>
        </p:blipFill>
        <p:spPr>
          <a:xfrm>
            <a:off x="0" y="0"/>
            <a:ext cx="9144000" cy="5143500"/>
          </a:xfrm>
          <a:prstGeom prst="rect">
            <a:avLst/>
          </a:prstGeom>
          <a:noFill/>
          <a:ln>
            <a:noFill/>
          </a:ln>
        </p:spPr>
      </p:pic>
      <p:sp>
        <p:nvSpPr>
          <p:cNvPr id="313" name="Google Shape;313;p49"/>
          <p:cNvSpPr txBox="1"/>
          <p:nvPr>
            <p:ph type="title"/>
          </p:nvPr>
        </p:nvSpPr>
        <p:spPr>
          <a:xfrm>
            <a:off x="267275" y="30420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HOW DO WE ASSIST?</a:t>
            </a:r>
            <a:endParaRPr b="1" sz="4100">
              <a:solidFill>
                <a:srgbClr val="002060"/>
              </a:solidFill>
              <a:latin typeface="Calibri"/>
              <a:ea typeface="Calibri"/>
              <a:cs typeface="Calibri"/>
              <a:sym typeface="Calibri"/>
            </a:endParaRPr>
          </a:p>
        </p:txBody>
      </p:sp>
      <p:sp>
        <p:nvSpPr>
          <p:cNvPr id="314" name="Google Shape;314;p49"/>
          <p:cNvSpPr txBox="1"/>
          <p:nvPr>
            <p:ph type="title"/>
          </p:nvPr>
        </p:nvSpPr>
        <p:spPr>
          <a:xfrm>
            <a:off x="334200" y="2311500"/>
            <a:ext cx="8475600" cy="14526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1000"/>
              </a:spcBef>
              <a:spcAft>
                <a:spcPts val="0"/>
              </a:spcAft>
              <a:buClr>
                <a:srgbClr val="002060"/>
              </a:buClr>
              <a:buSzPct val="133333"/>
              <a:buFont typeface="Calibri"/>
              <a:buNone/>
            </a:pPr>
            <a:r>
              <a:rPr lang="en" sz="2700">
                <a:solidFill>
                  <a:schemeClr val="lt1"/>
                </a:solidFill>
                <a:latin typeface="Calibri"/>
                <a:ea typeface="Calibri"/>
                <a:cs typeface="Calibri"/>
                <a:sym typeface="Calibri"/>
              </a:rPr>
              <a:t>INCREASED STAFF TRAININGS from </a:t>
            </a:r>
            <a:r>
              <a:rPr lang="en" sz="3200">
                <a:solidFill>
                  <a:srgbClr val="B45F06"/>
                </a:solidFill>
                <a:latin typeface="Calibri"/>
                <a:ea typeface="Calibri"/>
                <a:cs typeface="Calibri"/>
                <a:sym typeface="Calibri"/>
              </a:rPr>
              <a:t>8</a:t>
            </a:r>
            <a:r>
              <a:rPr lang="en" sz="2700">
                <a:solidFill>
                  <a:schemeClr val="lt1"/>
                </a:solidFill>
                <a:latin typeface="Calibri"/>
                <a:ea typeface="Calibri"/>
                <a:cs typeface="Calibri"/>
                <a:sym typeface="Calibri"/>
              </a:rPr>
              <a:t> in 2019-2020 to </a:t>
            </a:r>
            <a:r>
              <a:rPr lang="en" sz="3200">
                <a:solidFill>
                  <a:srgbClr val="B45F06"/>
                </a:solidFill>
                <a:latin typeface="Calibri"/>
                <a:ea typeface="Calibri"/>
                <a:cs typeface="Calibri"/>
                <a:sym typeface="Calibri"/>
              </a:rPr>
              <a:t>74</a:t>
            </a:r>
            <a:r>
              <a:rPr lang="en" sz="2700">
                <a:solidFill>
                  <a:schemeClr val="lt1"/>
                </a:solidFill>
                <a:latin typeface="Calibri"/>
                <a:ea typeface="Calibri"/>
                <a:cs typeface="Calibri"/>
                <a:sym typeface="Calibri"/>
              </a:rPr>
              <a:t> in 2020-2021</a:t>
            </a:r>
            <a:endParaRPr sz="27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rgbClr val="002060"/>
              </a:buClr>
              <a:buSzPct val="133333"/>
              <a:buFont typeface="Calibri"/>
              <a:buNone/>
            </a:pPr>
            <a:r>
              <a:rPr lang="en" sz="2700">
                <a:solidFill>
                  <a:schemeClr val="lt1"/>
                </a:solidFill>
                <a:latin typeface="Calibri"/>
                <a:ea typeface="Calibri"/>
                <a:cs typeface="Calibri"/>
                <a:sym typeface="Calibri"/>
              </a:rPr>
              <a:t>ORGANIZED CENTRAL FLORIDA HOMELESS EDUCATION SUMMIT - </a:t>
            </a:r>
            <a:r>
              <a:rPr lang="en" sz="2700">
                <a:solidFill>
                  <a:srgbClr val="B45F06"/>
                </a:solidFill>
                <a:latin typeface="Calibri"/>
                <a:ea typeface="Calibri"/>
                <a:cs typeface="Calibri"/>
                <a:sym typeface="Calibri"/>
              </a:rPr>
              <a:t>21</a:t>
            </a:r>
            <a:r>
              <a:rPr lang="en" sz="2700">
                <a:solidFill>
                  <a:schemeClr val="lt1"/>
                </a:solidFill>
                <a:latin typeface="Calibri"/>
                <a:ea typeface="Calibri"/>
                <a:cs typeface="Calibri"/>
                <a:sym typeface="Calibri"/>
              </a:rPr>
              <a:t> </a:t>
            </a:r>
            <a:r>
              <a:rPr lang="en" sz="2700">
                <a:solidFill>
                  <a:srgbClr val="B45F06"/>
                </a:solidFill>
                <a:latin typeface="Calibri"/>
                <a:ea typeface="Calibri"/>
                <a:cs typeface="Calibri"/>
                <a:sym typeface="Calibri"/>
              </a:rPr>
              <a:t>agencies</a:t>
            </a:r>
            <a:r>
              <a:rPr lang="en" sz="2700">
                <a:solidFill>
                  <a:schemeClr val="lt1"/>
                </a:solidFill>
                <a:latin typeface="Calibri"/>
                <a:ea typeface="Calibri"/>
                <a:cs typeface="Calibri"/>
                <a:sym typeface="Calibri"/>
              </a:rPr>
              <a:t> and over </a:t>
            </a:r>
            <a:r>
              <a:rPr lang="en" sz="2700">
                <a:solidFill>
                  <a:srgbClr val="B45F06"/>
                </a:solidFill>
                <a:latin typeface="Calibri"/>
                <a:ea typeface="Calibri"/>
                <a:cs typeface="Calibri"/>
                <a:sym typeface="Calibri"/>
              </a:rPr>
              <a:t>150</a:t>
            </a:r>
            <a:r>
              <a:rPr lang="en" sz="2700">
                <a:solidFill>
                  <a:schemeClr val="lt1"/>
                </a:solidFill>
                <a:latin typeface="Calibri"/>
                <a:ea typeface="Calibri"/>
                <a:cs typeface="Calibri"/>
                <a:sym typeface="Calibri"/>
              </a:rPr>
              <a:t> </a:t>
            </a:r>
            <a:r>
              <a:rPr lang="en" sz="2700">
                <a:solidFill>
                  <a:srgbClr val="B45F06"/>
                </a:solidFill>
                <a:latin typeface="Calibri"/>
                <a:ea typeface="Calibri"/>
                <a:cs typeface="Calibri"/>
                <a:sym typeface="Calibri"/>
              </a:rPr>
              <a:t>school staff</a:t>
            </a:r>
            <a:r>
              <a:rPr lang="en" sz="2700">
                <a:solidFill>
                  <a:schemeClr val="lt1"/>
                </a:solidFill>
                <a:latin typeface="Calibri"/>
                <a:ea typeface="Calibri"/>
                <a:cs typeface="Calibri"/>
                <a:sym typeface="Calibri"/>
              </a:rPr>
              <a:t> in attendance from three counties.</a:t>
            </a:r>
            <a:endParaRPr sz="27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0"/>
          <p:cNvSpPr txBox="1"/>
          <p:nvPr>
            <p:ph type="title"/>
          </p:nvPr>
        </p:nvSpPr>
        <p:spPr>
          <a:xfrm>
            <a:off x="628650" y="16948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t/>
            </a:r>
            <a:endParaRPr/>
          </a:p>
        </p:txBody>
      </p:sp>
      <p:sp>
        <p:nvSpPr>
          <p:cNvPr id="320" name="Google Shape;320;p50"/>
          <p:cNvSpPr txBox="1"/>
          <p:nvPr>
            <p:ph idx="1" type="body"/>
          </p:nvPr>
        </p:nvSpPr>
        <p:spPr>
          <a:xfrm>
            <a:off x="628650" y="1708484"/>
            <a:ext cx="7886700" cy="2924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21" name="Google Shape;321;p50"/>
          <p:cNvPicPr preferRelativeResize="0"/>
          <p:nvPr/>
        </p:nvPicPr>
        <p:blipFill>
          <a:blip r:embed="rId3">
            <a:alphaModFix/>
          </a:blip>
          <a:stretch>
            <a:fillRect/>
          </a:stretch>
        </p:blipFill>
        <p:spPr>
          <a:xfrm>
            <a:off x="0" y="0"/>
            <a:ext cx="9144000" cy="5143500"/>
          </a:xfrm>
          <a:prstGeom prst="rect">
            <a:avLst/>
          </a:prstGeom>
          <a:noFill/>
          <a:ln>
            <a:noFill/>
          </a:ln>
        </p:spPr>
      </p:pic>
      <p:sp>
        <p:nvSpPr>
          <p:cNvPr id="322" name="Google Shape;322;p50"/>
          <p:cNvSpPr txBox="1"/>
          <p:nvPr>
            <p:ph type="title"/>
          </p:nvPr>
        </p:nvSpPr>
        <p:spPr>
          <a:xfrm>
            <a:off x="267275" y="30420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HOW DO WE ASSIST?</a:t>
            </a:r>
            <a:endParaRPr b="1" sz="4100">
              <a:solidFill>
                <a:srgbClr val="002060"/>
              </a:solidFill>
              <a:latin typeface="Calibri"/>
              <a:ea typeface="Calibri"/>
              <a:cs typeface="Calibri"/>
              <a:sym typeface="Calibri"/>
            </a:endParaRPr>
          </a:p>
        </p:txBody>
      </p:sp>
      <p:sp>
        <p:nvSpPr>
          <p:cNvPr id="323" name="Google Shape;323;p50"/>
          <p:cNvSpPr txBox="1"/>
          <p:nvPr>
            <p:ph type="title"/>
          </p:nvPr>
        </p:nvSpPr>
        <p:spPr>
          <a:xfrm>
            <a:off x="334200" y="2311500"/>
            <a:ext cx="8475600" cy="1452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1000"/>
              </a:spcBef>
              <a:spcAft>
                <a:spcPts val="0"/>
              </a:spcAft>
              <a:buClr>
                <a:srgbClr val="002060"/>
              </a:buClr>
              <a:buSzPts val="3240"/>
              <a:buFont typeface="Calibri"/>
              <a:buNone/>
            </a:pPr>
            <a:r>
              <a:rPr lang="en" sz="1929">
                <a:solidFill>
                  <a:schemeClr val="lt1"/>
                </a:solidFill>
                <a:latin typeface="Calibri"/>
                <a:ea typeface="Calibri"/>
                <a:cs typeface="Calibri"/>
                <a:sym typeface="Calibri"/>
              </a:rPr>
              <a:t>DEPARTMENT COLLABORATION:</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Federal Programs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Student Services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Multilingual</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Guidance</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Curriculum</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Minority Achievement Office</a:t>
            </a:r>
            <a:endParaRPr sz="1929">
              <a:solidFill>
                <a:schemeClr val="lt1"/>
              </a:solidFill>
              <a:latin typeface="Calibri"/>
              <a:ea typeface="Calibri"/>
              <a:cs typeface="Calibri"/>
              <a:sym typeface="Calibri"/>
            </a:endParaRPr>
          </a:p>
        </p:txBody>
      </p:sp>
      <p:sp>
        <p:nvSpPr>
          <p:cNvPr id="324" name="Google Shape;324;p50"/>
          <p:cNvSpPr txBox="1"/>
          <p:nvPr>
            <p:ph type="title"/>
          </p:nvPr>
        </p:nvSpPr>
        <p:spPr>
          <a:xfrm>
            <a:off x="4429975" y="2311500"/>
            <a:ext cx="4135500" cy="1452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1000"/>
              </a:spcBef>
              <a:spcAft>
                <a:spcPts val="0"/>
              </a:spcAft>
              <a:buClr>
                <a:srgbClr val="002060"/>
              </a:buClr>
              <a:buSzPts val="3240"/>
              <a:buFont typeface="Calibri"/>
              <a:buNone/>
            </a:pPr>
            <a:r>
              <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Media Relations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Food and Nutrition Services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Emergency Management</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Foundation (501c3)</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Transportation</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Student Enrollment</a:t>
            </a:r>
            <a:endParaRPr sz="1929">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type="title"/>
          </p:nvPr>
        </p:nvSpPr>
        <p:spPr>
          <a:xfrm>
            <a:off x="628650" y="16948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t/>
            </a:r>
            <a:endParaRPr/>
          </a:p>
        </p:txBody>
      </p:sp>
      <p:sp>
        <p:nvSpPr>
          <p:cNvPr id="330" name="Google Shape;330;p51"/>
          <p:cNvSpPr txBox="1"/>
          <p:nvPr>
            <p:ph idx="1" type="body"/>
          </p:nvPr>
        </p:nvSpPr>
        <p:spPr>
          <a:xfrm>
            <a:off x="628650" y="1708484"/>
            <a:ext cx="7886700" cy="2924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31" name="Google Shape;331;p51"/>
          <p:cNvPicPr preferRelativeResize="0"/>
          <p:nvPr/>
        </p:nvPicPr>
        <p:blipFill>
          <a:blip r:embed="rId3">
            <a:alphaModFix/>
          </a:blip>
          <a:stretch>
            <a:fillRect/>
          </a:stretch>
        </p:blipFill>
        <p:spPr>
          <a:xfrm>
            <a:off x="0" y="0"/>
            <a:ext cx="9144000" cy="5143500"/>
          </a:xfrm>
          <a:prstGeom prst="rect">
            <a:avLst/>
          </a:prstGeom>
          <a:noFill/>
          <a:ln>
            <a:noFill/>
          </a:ln>
        </p:spPr>
      </p:pic>
      <p:sp>
        <p:nvSpPr>
          <p:cNvPr id="332" name="Google Shape;332;p51"/>
          <p:cNvSpPr txBox="1"/>
          <p:nvPr>
            <p:ph type="title"/>
          </p:nvPr>
        </p:nvSpPr>
        <p:spPr>
          <a:xfrm>
            <a:off x="267275" y="30420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HOW DO WE ASSIST?</a:t>
            </a:r>
            <a:endParaRPr b="1" sz="4100">
              <a:solidFill>
                <a:srgbClr val="002060"/>
              </a:solidFill>
              <a:latin typeface="Calibri"/>
              <a:ea typeface="Calibri"/>
              <a:cs typeface="Calibri"/>
              <a:sym typeface="Calibri"/>
            </a:endParaRPr>
          </a:p>
        </p:txBody>
      </p:sp>
      <p:sp>
        <p:nvSpPr>
          <p:cNvPr id="333" name="Google Shape;333;p51"/>
          <p:cNvSpPr txBox="1"/>
          <p:nvPr>
            <p:ph type="title"/>
          </p:nvPr>
        </p:nvSpPr>
        <p:spPr>
          <a:xfrm>
            <a:off x="334200" y="2311500"/>
            <a:ext cx="8475600" cy="1452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1000"/>
              </a:spcBef>
              <a:spcAft>
                <a:spcPts val="0"/>
              </a:spcAft>
              <a:buClr>
                <a:srgbClr val="002060"/>
              </a:buClr>
              <a:buSzPts val="3240"/>
              <a:buFont typeface="Calibri"/>
              <a:buNone/>
            </a:pPr>
            <a:r>
              <a:rPr lang="en" sz="1929">
                <a:solidFill>
                  <a:schemeClr val="lt1"/>
                </a:solidFill>
                <a:latin typeface="Calibri"/>
                <a:ea typeface="Calibri"/>
                <a:cs typeface="Calibri"/>
                <a:sym typeface="Calibri"/>
              </a:rPr>
              <a:t>COMMUNITY COLLABORATION</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Continuum of Care</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Shelter Sites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Church Missions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Second Harvest</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Family Promise</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Safe Families</a:t>
            </a:r>
            <a:endParaRPr sz="1929">
              <a:solidFill>
                <a:schemeClr val="lt1"/>
              </a:solidFill>
              <a:latin typeface="Calibri"/>
              <a:ea typeface="Calibri"/>
              <a:cs typeface="Calibri"/>
              <a:sym typeface="Calibri"/>
            </a:endParaRPr>
          </a:p>
        </p:txBody>
      </p:sp>
      <p:sp>
        <p:nvSpPr>
          <p:cNvPr id="334" name="Google Shape;334;p51"/>
          <p:cNvSpPr txBox="1"/>
          <p:nvPr>
            <p:ph type="title"/>
          </p:nvPr>
        </p:nvSpPr>
        <p:spPr>
          <a:xfrm>
            <a:off x="4429975" y="2311500"/>
            <a:ext cx="4135500" cy="1452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1000"/>
              </a:spcBef>
              <a:spcAft>
                <a:spcPts val="0"/>
              </a:spcAft>
              <a:buClr>
                <a:srgbClr val="002060"/>
              </a:buClr>
              <a:buSzPts val="3240"/>
              <a:buFont typeface="Calibri"/>
              <a:buNone/>
            </a:pPr>
            <a:r>
              <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Colleges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Grocery Stores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Restaurants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Clothing Stores</a:t>
            </a:r>
            <a:endParaRPr sz="1929">
              <a:solidFill>
                <a:schemeClr val="lt1"/>
              </a:solidFill>
              <a:latin typeface="Calibri"/>
              <a:ea typeface="Calibri"/>
              <a:cs typeface="Calibri"/>
              <a:sym typeface="Calibri"/>
            </a:endParaRPr>
          </a:p>
          <a:p>
            <a:pPr indent="-351155" lvl="0" marL="457200" rtl="0" algn="l">
              <a:lnSpc>
                <a:spcPct val="90000"/>
              </a:lnSpc>
              <a:spcBef>
                <a:spcPts val="0"/>
              </a:spcBef>
              <a:spcAft>
                <a:spcPts val="0"/>
              </a:spcAft>
              <a:buClr>
                <a:schemeClr val="lt1"/>
              </a:buClr>
              <a:buSzPts val="1930"/>
              <a:buFont typeface="Calibri"/>
              <a:buChar char="●"/>
            </a:pPr>
            <a:r>
              <a:rPr lang="en" sz="1929">
                <a:solidFill>
                  <a:schemeClr val="lt1"/>
                </a:solidFill>
                <a:latin typeface="Calibri"/>
                <a:ea typeface="Calibri"/>
                <a:cs typeface="Calibri"/>
                <a:sym typeface="Calibri"/>
              </a:rPr>
              <a:t>Government Agencies</a:t>
            </a:r>
            <a:endParaRPr sz="1929">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ph type="title"/>
          </p:nvPr>
        </p:nvSpPr>
        <p:spPr>
          <a:xfrm>
            <a:off x="628650" y="16948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t/>
            </a:r>
            <a:endParaRPr/>
          </a:p>
        </p:txBody>
      </p:sp>
      <p:sp>
        <p:nvSpPr>
          <p:cNvPr id="340" name="Google Shape;340;p52"/>
          <p:cNvSpPr txBox="1"/>
          <p:nvPr>
            <p:ph idx="1" type="body"/>
          </p:nvPr>
        </p:nvSpPr>
        <p:spPr>
          <a:xfrm>
            <a:off x="628650" y="1708484"/>
            <a:ext cx="7886700" cy="2924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41" name="Google Shape;341;p52"/>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2" name="Google Shape;342;p52"/>
          <p:cNvSpPr txBox="1"/>
          <p:nvPr>
            <p:ph type="title"/>
          </p:nvPr>
        </p:nvSpPr>
        <p:spPr>
          <a:xfrm>
            <a:off x="0" y="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ACTIONS and SHIFTS</a:t>
            </a:r>
            <a:endParaRPr b="1" sz="4100">
              <a:solidFill>
                <a:srgbClr val="002060"/>
              </a:solidFill>
              <a:latin typeface="Calibri"/>
              <a:ea typeface="Calibri"/>
              <a:cs typeface="Calibri"/>
              <a:sym typeface="Calibri"/>
            </a:endParaRPr>
          </a:p>
        </p:txBody>
      </p:sp>
      <p:pic>
        <p:nvPicPr>
          <p:cNvPr id="343" name="Google Shape;343;p52"/>
          <p:cNvPicPr preferRelativeResize="0"/>
          <p:nvPr/>
        </p:nvPicPr>
        <p:blipFill>
          <a:blip r:embed="rId4">
            <a:alphaModFix/>
          </a:blip>
          <a:stretch>
            <a:fillRect/>
          </a:stretch>
        </p:blipFill>
        <p:spPr>
          <a:xfrm>
            <a:off x="793700" y="1454450"/>
            <a:ext cx="1954499" cy="1954499"/>
          </a:xfrm>
          <a:prstGeom prst="rect">
            <a:avLst/>
          </a:prstGeom>
          <a:noFill/>
          <a:ln>
            <a:noFill/>
          </a:ln>
        </p:spPr>
      </p:pic>
      <p:sp>
        <p:nvSpPr>
          <p:cNvPr id="344" name="Google Shape;344;p52"/>
          <p:cNvSpPr txBox="1"/>
          <p:nvPr>
            <p:ph type="title"/>
          </p:nvPr>
        </p:nvSpPr>
        <p:spPr>
          <a:xfrm>
            <a:off x="3027950" y="1622075"/>
            <a:ext cx="4381500" cy="1452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n" sz="2890">
                <a:solidFill>
                  <a:srgbClr val="002060"/>
                </a:solidFill>
                <a:latin typeface="Calibri"/>
                <a:ea typeface="Calibri"/>
                <a:cs typeface="Calibri"/>
                <a:sym typeface="Calibri"/>
              </a:rPr>
              <a:t>Junior and Senior Calls</a:t>
            </a:r>
            <a:endParaRPr b="1" sz="2890">
              <a:solidFill>
                <a:srgbClr val="002060"/>
              </a:solidFill>
              <a:latin typeface="Calibri"/>
              <a:ea typeface="Calibri"/>
              <a:cs typeface="Calibri"/>
              <a:sym typeface="Calibri"/>
            </a:endParaRPr>
          </a:p>
          <a:p>
            <a:pPr indent="-367665" lvl="0" marL="457200" rtl="0" algn="l">
              <a:lnSpc>
                <a:spcPct val="90000"/>
              </a:lnSpc>
              <a:spcBef>
                <a:spcPts val="0"/>
              </a:spcBef>
              <a:spcAft>
                <a:spcPts val="0"/>
              </a:spcAft>
              <a:buClr>
                <a:srgbClr val="002060"/>
              </a:buClr>
              <a:buSzPts val="2190"/>
              <a:buFont typeface="Calibri"/>
              <a:buChar char="●"/>
            </a:pPr>
            <a:r>
              <a:rPr lang="en" sz="2190">
                <a:solidFill>
                  <a:srgbClr val="002060"/>
                </a:solidFill>
                <a:latin typeface="Calibri"/>
                <a:ea typeface="Calibri"/>
                <a:cs typeface="Calibri"/>
                <a:sym typeface="Calibri"/>
              </a:rPr>
              <a:t>Utilize Social Workers to call and support with graduation plans.</a:t>
            </a:r>
            <a:endParaRPr sz="2190">
              <a:solidFill>
                <a:srgbClr val="002060"/>
              </a:solidFill>
              <a:latin typeface="Calibri"/>
              <a:ea typeface="Calibri"/>
              <a:cs typeface="Calibri"/>
              <a:sym typeface="Calibri"/>
            </a:endParaRPr>
          </a:p>
          <a:p>
            <a:pPr indent="-367665" lvl="0" marL="457200" rtl="0" algn="l">
              <a:lnSpc>
                <a:spcPct val="90000"/>
              </a:lnSpc>
              <a:spcBef>
                <a:spcPts val="0"/>
              </a:spcBef>
              <a:spcAft>
                <a:spcPts val="0"/>
              </a:spcAft>
              <a:buClr>
                <a:srgbClr val="002060"/>
              </a:buClr>
              <a:buSzPts val="2190"/>
              <a:buFont typeface="Calibri"/>
              <a:buChar char="●"/>
            </a:pPr>
            <a:r>
              <a:rPr lang="en" sz="2190">
                <a:solidFill>
                  <a:srgbClr val="002060"/>
                </a:solidFill>
                <a:latin typeface="Calibri"/>
                <a:ea typeface="Calibri"/>
                <a:cs typeface="Calibri"/>
                <a:sym typeface="Calibri"/>
              </a:rPr>
              <a:t>Extended to include guidance team.</a:t>
            </a:r>
            <a:endParaRPr sz="2190">
              <a:solidFill>
                <a:srgbClr val="002060"/>
              </a:solidFill>
              <a:latin typeface="Calibri"/>
              <a:ea typeface="Calibri"/>
              <a:cs typeface="Calibri"/>
              <a:sym typeface="Calibri"/>
            </a:endParaRPr>
          </a:p>
          <a:p>
            <a:pPr indent="-367665" lvl="0" marL="457200" rtl="0" algn="l">
              <a:lnSpc>
                <a:spcPct val="90000"/>
              </a:lnSpc>
              <a:spcBef>
                <a:spcPts val="0"/>
              </a:spcBef>
              <a:spcAft>
                <a:spcPts val="0"/>
              </a:spcAft>
              <a:buClr>
                <a:srgbClr val="002060"/>
              </a:buClr>
              <a:buSzPts val="2190"/>
              <a:buFont typeface="Calibri"/>
              <a:buChar char="●"/>
            </a:pPr>
            <a:r>
              <a:rPr lang="en" sz="2190">
                <a:solidFill>
                  <a:srgbClr val="002060"/>
                </a:solidFill>
                <a:latin typeface="Calibri"/>
                <a:ea typeface="Calibri"/>
                <a:cs typeface="Calibri"/>
                <a:sym typeface="Calibri"/>
              </a:rPr>
              <a:t>Added in a College Guide</a:t>
            </a:r>
            <a:endParaRPr sz="2190">
              <a:solidFill>
                <a:srgbClr val="002060"/>
              </a:solidFill>
              <a:latin typeface="Calibri"/>
              <a:ea typeface="Calibri"/>
              <a:cs typeface="Calibri"/>
              <a:sym typeface="Calibri"/>
            </a:endParaRPr>
          </a:p>
        </p:txBody>
      </p:sp>
      <p:sp>
        <p:nvSpPr>
          <p:cNvPr id="345" name="Google Shape;345;p52"/>
          <p:cNvSpPr txBox="1"/>
          <p:nvPr>
            <p:ph type="title"/>
          </p:nvPr>
        </p:nvSpPr>
        <p:spPr>
          <a:xfrm>
            <a:off x="539550" y="363155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chemeClr val="lt1"/>
                </a:solidFill>
                <a:latin typeface="Calibri"/>
                <a:ea typeface="Calibri"/>
                <a:cs typeface="Calibri"/>
                <a:sym typeface="Calibri"/>
              </a:rPr>
              <a:t>DID YOU KNOW?</a:t>
            </a:r>
            <a:endParaRPr b="1" sz="41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rgbClr val="002060"/>
              </a:buClr>
              <a:buSzPts val="3600"/>
              <a:buFont typeface="Calibri"/>
              <a:buNone/>
            </a:pPr>
            <a:r>
              <a:rPr b="1" lang="en" sz="4100">
                <a:solidFill>
                  <a:schemeClr val="lt1"/>
                </a:solidFill>
                <a:latin typeface="Calibri"/>
                <a:ea typeface="Calibri"/>
                <a:cs typeface="Calibri"/>
                <a:sym typeface="Calibri"/>
              </a:rPr>
              <a:t>FREE TUITION FOR MVP!</a:t>
            </a:r>
            <a:endParaRPr b="1" sz="41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3"/>
          <p:cNvSpPr txBox="1"/>
          <p:nvPr>
            <p:ph type="title"/>
          </p:nvPr>
        </p:nvSpPr>
        <p:spPr>
          <a:xfrm>
            <a:off x="628650" y="16948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t/>
            </a:r>
            <a:endParaRPr/>
          </a:p>
        </p:txBody>
      </p:sp>
      <p:sp>
        <p:nvSpPr>
          <p:cNvPr id="351" name="Google Shape;351;p53"/>
          <p:cNvSpPr txBox="1"/>
          <p:nvPr>
            <p:ph idx="1" type="body"/>
          </p:nvPr>
        </p:nvSpPr>
        <p:spPr>
          <a:xfrm>
            <a:off x="628650" y="1708484"/>
            <a:ext cx="7886700" cy="2924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52" name="Google Shape;352;p53"/>
          <p:cNvPicPr preferRelativeResize="0"/>
          <p:nvPr/>
        </p:nvPicPr>
        <p:blipFill>
          <a:blip r:embed="rId3">
            <a:alphaModFix/>
          </a:blip>
          <a:stretch>
            <a:fillRect/>
          </a:stretch>
        </p:blipFill>
        <p:spPr>
          <a:xfrm>
            <a:off x="0" y="0"/>
            <a:ext cx="9144000" cy="5143500"/>
          </a:xfrm>
          <a:prstGeom prst="rect">
            <a:avLst/>
          </a:prstGeom>
          <a:noFill/>
          <a:ln>
            <a:noFill/>
          </a:ln>
        </p:spPr>
      </p:pic>
      <p:sp>
        <p:nvSpPr>
          <p:cNvPr id="353" name="Google Shape;353;p53"/>
          <p:cNvSpPr txBox="1"/>
          <p:nvPr>
            <p:ph type="title"/>
          </p:nvPr>
        </p:nvSpPr>
        <p:spPr>
          <a:xfrm>
            <a:off x="0" y="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ACTIONS and SHIFTS</a:t>
            </a:r>
            <a:endParaRPr b="1" sz="4100">
              <a:solidFill>
                <a:srgbClr val="002060"/>
              </a:solidFill>
              <a:latin typeface="Calibri"/>
              <a:ea typeface="Calibri"/>
              <a:cs typeface="Calibri"/>
              <a:sym typeface="Calibri"/>
            </a:endParaRPr>
          </a:p>
        </p:txBody>
      </p:sp>
      <p:sp>
        <p:nvSpPr>
          <p:cNvPr id="354" name="Google Shape;354;p53"/>
          <p:cNvSpPr txBox="1"/>
          <p:nvPr>
            <p:ph type="title"/>
          </p:nvPr>
        </p:nvSpPr>
        <p:spPr>
          <a:xfrm>
            <a:off x="3027950" y="1622075"/>
            <a:ext cx="4381500" cy="1452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n" sz="2890">
                <a:solidFill>
                  <a:srgbClr val="002060"/>
                </a:solidFill>
                <a:latin typeface="Calibri"/>
                <a:ea typeface="Calibri"/>
                <a:cs typeface="Calibri"/>
                <a:sym typeface="Calibri"/>
              </a:rPr>
              <a:t>Kids’ Closet</a:t>
            </a:r>
            <a:endParaRPr b="1" sz="2890">
              <a:solidFill>
                <a:srgbClr val="002060"/>
              </a:solidFill>
              <a:latin typeface="Calibri"/>
              <a:ea typeface="Calibri"/>
              <a:cs typeface="Calibri"/>
              <a:sym typeface="Calibri"/>
            </a:endParaRPr>
          </a:p>
          <a:p>
            <a:pPr indent="-348615" lvl="0" marL="457200" rtl="0" algn="l">
              <a:lnSpc>
                <a:spcPct val="90000"/>
              </a:lnSpc>
              <a:spcBef>
                <a:spcPts val="0"/>
              </a:spcBef>
              <a:spcAft>
                <a:spcPts val="0"/>
              </a:spcAft>
              <a:buClr>
                <a:srgbClr val="002060"/>
              </a:buClr>
              <a:buSzPts val="1890"/>
              <a:buFont typeface="Calibri"/>
              <a:buChar char="●"/>
            </a:pPr>
            <a:r>
              <a:rPr lang="en" sz="1890">
                <a:solidFill>
                  <a:srgbClr val="002060"/>
                </a:solidFill>
                <a:latin typeface="Calibri"/>
                <a:ea typeface="Calibri"/>
                <a:cs typeface="Calibri"/>
                <a:sym typeface="Calibri"/>
              </a:rPr>
              <a:t>Clothing, School Supplies, Hygiene Items</a:t>
            </a:r>
            <a:endParaRPr sz="1890">
              <a:solidFill>
                <a:srgbClr val="002060"/>
              </a:solidFill>
              <a:latin typeface="Calibri"/>
              <a:ea typeface="Calibri"/>
              <a:cs typeface="Calibri"/>
              <a:sym typeface="Calibri"/>
            </a:endParaRPr>
          </a:p>
          <a:p>
            <a:pPr indent="-348615" lvl="0" marL="457200" rtl="0" algn="l">
              <a:lnSpc>
                <a:spcPct val="90000"/>
              </a:lnSpc>
              <a:spcBef>
                <a:spcPts val="0"/>
              </a:spcBef>
              <a:spcAft>
                <a:spcPts val="0"/>
              </a:spcAft>
              <a:buClr>
                <a:srgbClr val="002060"/>
              </a:buClr>
              <a:buSzPts val="1890"/>
              <a:buFont typeface="Calibri"/>
              <a:buChar char="●"/>
            </a:pPr>
            <a:r>
              <a:rPr lang="en" sz="1890">
                <a:solidFill>
                  <a:srgbClr val="002060"/>
                </a:solidFill>
                <a:latin typeface="Calibri"/>
                <a:ea typeface="Calibri"/>
                <a:cs typeface="Calibri"/>
                <a:sym typeface="Calibri"/>
              </a:rPr>
              <a:t>Pick-up by any school staff member</a:t>
            </a:r>
            <a:endParaRPr sz="1890">
              <a:solidFill>
                <a:srgbClr val="002060"/>
              </a:solidFill>
              <a:latin typeface="Calibri"/>
              <a:ea typeface="Calibri"/>
              <a:cs typeface="Calibri"/>
              <a:sym typeface="Calibri"/>
            </a:endParaRPr>
          </a:p>
          <a:p>
            <a:pPr indent="-348615" lvl="0" marL="457200" rtl="0" algn="l">
              <a:lnSpc>
                <a:spcPct val="90000"/>
              </a:lnSpc>
              <a:spcBef>
                <a:spcPts val="0"/>
              </a:spcBef>
              <a:spcAft>
                <a:spcPts val="0"/>
              </a:spcAft>
              <a:buClr>
                <a:srgbClr val="002060"/>
              </a:buClr>
              <a:buSzPts val="1890"/>
              <a:buFont typeface="Calibri"/>
              <a:buChar char="●"/>
            </a:pPr>
            <a:r>
              <a:rPr lang="en" sz="1890">
                <a:solidFill>
                  <a:srgbClr val="002060"/>
                </a:solidFill>
                <a:latin typeface="Calibri"/>
                <a:ea typeface="Calibri"/>
                <a:cs typeface="Calibri"/>
                <a:sym typeface="Calibri"/>
              </a:rPr>
              <a:t>Coordinating a new project with Student Services</a:t>
            </a:r>
            <a:endParaRPr sz="1890">
              <a:solidFill>
                <a:srgbClr val="002060"/>
              </a:solidFill>
              <a:latin typeface="Calibri"/>
              <a:ea typeface="Calibri"/>
              <a:cs typeface="Calibri"/>
              <a:sym typeface="Calibri"/>
            </a:endParaRPr>
          </a:p>
          <a:p>
            <a:pPr indent="-354965" lvl="0" marL="457200" rtl="0" algn="l">
              <a:lnSpc>
                <a:spcPct val="90000"/>
              </a:lnSpc>
              <a:spcBef>
                <a:spcPts val="0"/>
              </a:spcBef>
              <a:spcAft>
                <a:spcPts val="0"/>
              </a:spcAft>
              <a:buClr>
                <a:srgbClr val="002060"/>
              </a:buClr>
              <a:buSzPts val="1990"/>
              <a:buFont typeface="Calibri"/>
              <a:buChar char="●"/>
            </a:pPr>
            <a:r>
              <a:rPr lang="en" sz="1990">
                <a:solidFill>
                  <a:srgbClr val="002060"/>
                </a:solidFill>
                <a:latin typeface="Calibri"/>
                <a:ea typeface="Calibri"/>
                <a:cs typeface="Calibri"/>
                <a:sym typeface="Calibri"/>
              </a:rPr>
              <a:t>Adjust for special situations </a:t>
            </a:r>
            <a:endParaRPr sz="1990">
              <a:solidFill>
                <a:srgbClr val="002060"/>
              </a:solidFill>
              <a:latin typeface="Calibri"/>
              <a:ea typeface="Calibri"/>
              <a:cs typeface="Calibri"/>
              <a:sym typeface="Calibri"/>
            </a:endParaRPr>
          </a:p>
        </p:txBody>
      </p:sp>
      <p:sp>
        <p:nvSpPr>
          <p:cNvPr id="355" name="Google Shape;355;p53"/>
          <p:cNvSpPr txBox="1"/>
          <p:nvPr>
            <p:ph type="title"/>
          </p:nvPr>
        </p:nvSpPr>
        <p:spPr>
          <a:xfrm>
            <a:off x="539550" y="3631550"/>
            <a:ext cx="8128200" cy="1452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rgbClr val="002060"/>
              </a:buClr>
              <a:buSzPct val="87804"/>
              <a:buFont typeface="Calibri"/>
              <a:buNone/>
            </a:pPr>
            <a:r>
              <a:rPr b="1" lang="en" sz="4100">
                <a:solidFill>
                  <a:schemeClr val="lt1"/>
                </a:solidFill>
                <a:latin typeface="Calibri"/>
                <a:ea typeface="Calibri"/>
                <a:cs typeface="Calibri"/>
                <a:sym typeface="Calibri"/>
              </a:rPr>
              <a:t>TIP!</a:t>
            </a:r>
            <a:endParaRPr b="1" sz="41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rgbClr val="002060"/>
              </a:buClr>
              <a:buSzPct val="87804"/>
              <a:buFont typeface="Calibri"/>
              <a:buNone/>
            </a:pPr>
            <a:r>
              <a:rPr b="1" lang="en" sz="4100">
                <a:solidFill>
                  <a:schemeClr val="lt1"/>
                </a:solidFill>
                <a:latin typeface="Calibri"/>
                <a:ea typeface="Calibri"/>
                <a:cs typeface="Calibri"/>
                <a:sym typeface="Calibri"/>
              </a:rPr>
              <a:t>BECOME FRIENDS WITH THE COMMUNITY PARTNERS COORDINATOR</a:t>
            </a:r>
            <a:endParaRPr b="1" sz="4100">
              <a:solidFill>
                <a:schemeClr val="lt1"/>
              </a:solidFill>
              <a:latin typeface="Calibri"/>
              <a:ea typeface="Calibri"/>
              <a:cs typeface="Calibri"/>
              <a:sym typeface="Calibri"/>
            </a:endParaRPr>
          </a:p>
        </p:txBody>
      </p:sp>
      <p:pic>
        <p:nvPicPr>
          <p:cNvPr id="356" name="Google Shape;356;p53"/>
          <p:cNvPicPr preferRelativeResize="0"/>
          <p:nvPr/>
        </p:nvPicPr>
        <p:blipFill>
          <a:blip r:embed="rId4">
            <a:alphaModFix/>
          </a:blip>
          <a:stretch>
            <a:fillRect/>
          </a:stretch>
        </p:blipFill>
        <p:spPr>
          <a:xfrm>
            <a:off x="783288" y="1326038"/>
            <a:ext cx="2143125" cy="2143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4"/>
          <p:cNvSpPr txBox="1"/>
          <p:nvPr>
            <p:ph type="title"/>
          </p:nvPr>
        </p:nvSpPr>
        <p:spPr>
          <a:xfrm>
            <a:off x="628650" y="16948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t/>
            </a:r>
            <a:endParaRPr/>
          </a:p>
        </p:txBody>
      </p:sp>
      <p:sp>
        <p:nvSpPr>
          <p:cNvPr id="362" name="Google Shape;362;p54"/>
          <p:cNvSpPr txBox="1"/>
          <p:nvPr>
            <p:ph idx="1" type="body"/>
          </p:nvPr>
        </p:nvSpPr>
        <p:spPr>
          <a:xfrm>
            <a:off x="628650" y="1708484"/>
            <a:ext cx="7886700" cy="2924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63" name="Google Shape;363;p54"/>
          <p:cNvPicPr preferRelativeResize="0"/>
          <p:nvPr/>
        </p:nvPicPr>
        <p:blipFill>
          <a:blip r:embed="rId3">
            <a:alphaModFix/>
          </a:blip>
          <a:stretch>
            <a:fillRect/>
          </a:stretch>
        </p:blipFill>
        <p:spPr>
          <a:xfrm>
            <a:off x="0" y="0"/>
            <a:ext cx="9144000" cy="5143500"/>
          </a:xfrm>
          <a:prstGeom prst="rect">
            <a:avLst/>
          </a:prstGeom>
          <a:noFill/>
          <a:ln>
            <a:noFill/>
          </a:ln>
        </p:spPr>
      </p:pic>
      <p:sp>
        <p:nvSpPr>
          <p:cNvPr id="364" name="Google Shape;364;p54"/>
          <p:cNvSpPr txBox="1"/>
          <p:nvPr>
            <p:ph type="title"/>
          </p:nvPr>
        </p:nvSpPr>
        <p:spPr>
          <a:xfrm>
            <a:off x="0" y="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ACTIONS and SHIFTS</a:t>
            </a:r>
            <a:endParaRPr b="1" sz="4100">
              <a:solidFill>
                <a:srgbClr val="002060"/>
              </a:solidFill>
              <a:latin typeface="Calibri"/>
              <a:ea typeface="Calibri"/>
              <a:cs typeface="Calibri"/>
              <a:sym typeface="Calibri"/>
            </a:endParaRPr>
          </a:p>
        </p:txBody>
      </p:sp>
      <p:sp>
        <p:nvSpPr>
          <p:cNvPr id="365" name="Google Shape;365;p54"/>
          <p:cNvSpPr txBox="1"/>
          <p:nvPr>
            <p:ph type="title"/>
          </p:nvPr>
        </p:nvSpPr>
        <p:spPr>
          <a:xfrm>
            <a:off x="3168325" y="1622075"/>
            <a:ext cx="4531800" cy="1452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n" sz="2390">
                <a:solidFill>
                  <a:srgbClr val="002060"/>
                </a:solidFill>
                <a:latin typeface="Calibri"/>
                <a:ea typeface="Calibri"/>
                <a:cs typeface="Calibri"/>
                <a:sym typeface="Calibri"/>
              </a:rPr>
              <a:t>Student Residency Questionnaire</a:t>
            </a:r>
            <a:endParaRPr b="1" sz="2390">
              <a:solidFill>
                <a:srgbClr val="002060"/>
              </a:solidFill>
              <a:latin typeface="Calibri"/>
              <a:ea typeface="Calibri"/>
              <a:cs typeface="Calibri"/>
              <a:sym typeface="Calibri"/>
            </a:endParaRPr>
          </a:p>
          <a:p>
            <a:pPr indent="-354965" lvl="0" marL="457200" rtl="0" algn="l">
              <a:lnSpc>
                <a:spcPct val="90000"/>
              </a:lnSpc>
              <a:spcBef>
                <a:spcPts val="0"/>
              </a:spcBef>
              <a:spcAft>
                <a:spcPts val="0"/>
              </a:spcAft>
              <a:buClr>
                <a:srgbClr val="002060"/>
              </a:buClr>
              <a:buSzPts val="1990"/>
              <a:buFont typeface="Calibri"/>
              <a:buChar char="●"/>
            </a:pPr>
            <a:r>
              <a:rPr lang="en" sz="1890">
                <a:solidFill>
                  <a:srgbClr val="002060"/>
                </a:solidFill>
                <a:latin typeface="Calibri"/>
                <a:ea typeface="Calibri"/>
                <a:cs typeface="Calibri"/>
                <a:sym typeface="Calibri"/>
              </a:rPr>
              <a:t>Went digital!</a:t>
            </a:r>
            <a:endParaRPr sz="1890">
              <a:solidFill>
                <a:srgbClr val="002060"/>
              </a:solidFill>
              <a:latin typeface="Calibri"/>
              <a:ea typeface="Calibri"/>
              <a:cs typeface="Calibri"/>
              <a:sym typeface="Calibri"/>
            </a:endParaRPr>
          </a:p>
          <a:p>
            <a:pPr indent="-348615" lvl="0" marL="457200" rtl="0" algn="l">
              <a:lnSpc>
                <a:spcPct val="90000"/>
              </a:lnSpc>
              <a:spcBef>
                <a:spcPts val="0"/>
              </a:spcBef>
              <a:spcAft>
                <a:spcPts val="0"/>
              </a:spcAft>
              <a:buClr>
                <a:srgbClr val="002060"/>
              </a:buClr>
              <a:buSzPts val="1890"/>
              <a:buFont typeface="Calibri"/>
              <a:buChar char="●"/>
            </a:pPr>
            <a:r>
              <a:rPr lang="en" sz="1890">
                <a:solidFill>
                  <a:srgbClr val="002060"/>
                </a:solidFill>
                <a:latin typeface="Calibri"/>
                <a:ea typeface="Calibri"/>
                <a:cs typeface="Calibri"/>
                <a:sym typeface="Calibri"/>
              </a:rPr>
              <a:t>Allow staff to complete on behalf of family (law requires us to identify)</a:t>
            </a:r>
            <a:endParaRPr sz="1890">
              <a:solidFill>
                <a:srgbClr val="002060"/>
              </a:solidFill>
              <a:latin typeface="Calibri"/>
              <a:ea typeface="Calibri"/>
              <a:cs typeface="Calibri"/>
              <a:sym typeface="Calibri"/>
            </a:endParaRPr>
          </a:p>
          <a:p>
            <a:pPr indent="0" lvl="0" marL="0" rtl="0" algn="l">
              <a:spcBef>
                <a:spcPts val="0"/>
              </a:spcBef>
              <a:spcAft>
                <a:spcPts val="0"/>
              </a:spcAft>
              <a:buNone/>
            </a:pPr>
            <a:r>
              <a:rPr b="1" lang="en" sz="2390">
                <a:solidFill>
                  <a:srgbClr val="002060"/>
                </a:solidFill>
                <a:latin typeface="Calibri"/>
                <a:ea typeface="Calibri"/>
                <a:cs typeface="Calibri"/>
                <a:sym typeface="Calibri"/>
              </a:rPr>
              <a:t>Email Communication</a:t>
            </a:r>
            <a:endParaRPr b="1" sz="2390">
              <a:solidFill>
                <a:srgbClr val="002060"/>
              </a:solidFill>
              <a:latin typeface="Calibri"/>
              <a:ea typeface="Calibri"/>
              <a:cs typeface="Calibri"/>
              <a:sym typeface="Calibri"/>
            </a:endParaRPr>
          </a:p>
          <a:p>
            <a:pPr indent="-354965" lvl="0" marL="457200" rtl="0" algn="l">
              <a:spcBef>
                <a:spcPts val="0"/>
              </a:spcBef>
              <a:spcAft>
                <a:spcPts val="0"/>
              </a:spcAft>
              <a:buClr>
                <a:srgbClr val="002060"/>
              </a:buClr>
              <a:buSzPts val="1990"/>
              <a:buFont typeface="Calibri"/>
              <a:buChar char="●"/>
            </a:pPr>
            <a:r>
              <a:rPr lang="en" sz="1890">
                <a:solidFill>
                  <a:srgbClr val="002060"/>
                </a:solidFill>
                <a:latin typeface="Calibri"/>
                <a:ea typeface="Calibri"/>
                <a:cs typeface="Calibri"/>
                <a:sym typeface="Calibri"/>
              </a:rPr>
              <a:t>helphomeless@ocps.net</a:t>
            </a:r>
            <a:endParaRPr sz="1890">
              <a:solidFill>
                <a:srgbClr val="002060"/>
              </a:solidFill>
              <a:latin typeface="Calibri"/>
              <a:ea typeface="Calibri"/>
              <a:cs typeface="Calibri"/>
              <a:sym typeface="Calibri"/>
            </a:endParaRPr>
          </a:p>
          <a:p>
            <a:pPr indent="0" lvl="0" marL="457200" rtl="0" algn="l">
              <a:spcBef>
                <a:spcPts val="0"/>
              </a:spcBef>
              <a:spcAft>
                <a:spcPts val="0"/>
              </a:spcAft>
              <a:buNone/>
            </a:pPr>
            <a:r>
              <a:t/>
            </a:r>
            <a:endParaRPr sz="1890">
              <a:solidFill>
                <a:srgbClr val="002060"/>
              </a:solidFill>
              <a:latin typeface="Calibri"/>
              <a:ea typeface="Calibri"/>
              <a:cs typeface="Calibri"/>
              <a:sym typeface="Calibri"/>
            </a:endParaRPr>
          </a:p>
        </p:txBody>
      </p:sp>
      <p:pic>
        <p:nvPicPr>
          <p:cNvPr id="366" name="Google Shape;366;p54"/>
          <p:cNvPicPr preferRelativeResize="0"/>
          <p:nvPr/>
        </p:nvPicPr>
        <p:blipFill>
          <a:blip r:embed="rId4">
            <a:alphaModFix/>
          </a:blip>
          <a:stretch>
            <a:fillRect/>
          </a:stretch>
        </p:blipFill>
        <p:spPr>
          <a:xfrm>
            <a:off x="539561" y="1452599"/>
            <a:ext cx="2362088" cy="1452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5"/>
          <p:cNvSpPr txBox="1"/>
          <p:nvPr>
            <p:ph type="title"/>
          </p:nvPr>
        </p:nvSpPr>
        <p:spPr>
          <a:xfrm>
            <a:off x="628650" y="16948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t/>
            </a:r>
            <a:endParaRPr/>
          </a:p>
        </p:txBody>
      </p:sp>
      <p:sp>
        <p:nvSpPr>
          <p:cNvPr id="372" name="Google Shape;372;p55"/>
          <p:cNvSpPr txBox="1"/>
          <p:nvPr>
            <p:ph idx="1" type="body"/>
          </p:nvPr>
        </p:nvSpPr>
        <p:spPr>
          <a:xfrm>
            <a:off x="628650" y="1708484"/>
            <a:ext cx="7886700" cy="2924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73" name="Google Shape;373;p55"/>
          <p:cNvPicPr preferRelativeResize="0"/>
          <p:nvPr/>
        </p:nvPicPr>
        <p:blipFill>
          <a:blip r:embed="rId3">
            <a:alphaModFix/>
          </a:blip>
          <a:stretch>
            <a:fillRect/>
          </a:stretch>
        </p:blipFill>
        <p:spPr>
          <a:xfrm>
            <a:off x="0" y="0"/>
            <a:ext cx="9144000" cy="5143500"/>
          </a:xfrm>
          <a:prstGeom prst="rect">
            <a:avLst/>
          </a:prstGeom>
          <a:noFill/>
          <a:ln>
            <a:noFill/>
          </a:ln>
        </p:spPr>
      </p:pic>
      <p:sp>
        <p:nvSpPr>
          <p:cNvPr id="374" name="Google Shape;374;p55"/>
          <p:cNvSpPr txBox="1"/>
          <p:nvPr>
            <p:ph type="title"/>
          </p:nvPr>
        </p:nvSpPr>
        <p:spPr>
          <a:xfrm>
            <a:off x="0" y="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4100">
                <a:solidFill>
                  <a:srgbClr val="002060"/>
                </a:solidFill>
                <a:latin typeface="Calibri"/>
                <a:ea typeface="Calibri"/>
                <a:cs typeface="Calibri"/>
                <a:sym typeface="Calibri"/>
              </a:rPr>
              <a:t>GIVING CAMPAIGNS</a:t>
            </a:r>
            <a:endParaRPr b="1" sz="4100">
              <a:solidFill>
                <a:srgbClr val="002060"/>
              </a:solidFill>
              <a:latin typeface="Calibri"/>
              <a:ea typeface="Calibri"/>
              <a:cs typeface="Calibri"/>
              <a:sym typeface="Calibri"/>
            </a:endParaRPr>
          </a:p>
        </p:txBody>
      </p:sp>
      <p:pic>
        <p:nvPicPr>
          <p:cNvPr id="375" name="Google Shape;375;p55"/>
          <p:cNvPicPr preferRelativeResize="0"/>
          <p:nvPr/>
        </p:nvPicPr>
        <p:blipFill>
          <a:blip r:embed="rId4">
            <a:alphaModFix/>
          </a:blip>
          <a:stretch>
            <a:fillRect/>
          </a:stretch>
        </p:blipFill>
        <p:spPr>
          <a:xfrm>
            <a:off x="305775" y="1243278"/>
            <a:ext cx="3389599" cy="3389599"/>
          </a:xfrm>
          <a:prstGeom prst="rect">
            <a:avLst/>
          </a:prstGeom>
          <a:noFill/>
          <a:ln>
            <a:noFill/>
          </a:ln>
        </p:spPr>
      </p:pic>
      <p:sp>
        <p:nvSpPr>
          <p:cNvPr id="376" name="Google Shape;376;p55"/>
          <p:cNvSpPr txBox="1"/>
          <p:nvPr>
            <p:ph type="title"/>
          </p:nvPr>
        </p:nvSpPr>
        <p:spPr>
          <a:xfrm>
            <a:off x="2348175" y="1564100"/>
            <a:ext cx="8128200" cy="145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060"/>
              </a:buClr>
              <a:buSzPts val="3600"/>
              <a:buFont typeface="Calibri"/>
              <a:buNone/>
            </a:pPr>
            <a:r>
              <a:rPr b="1" lang="en" sz="3100">
                <a:solidFill>
                  <a:srgbClr val="002060"/>
                </a:solidFill>
                <a:latin typeface="Calibri"/>
                <a:ea typeface="Calibri"/>
                <a:cs typeface="Calibri"/>
                <a:sym typeface="Calibri"/>
              </a:rPr>
              <a:t>tinyurl.com/ocpsholidaygifts</a:t>
            </a:r>
            <a:endParaRPr b="1" sz="3100">
              <a:solidFill>
                <a:srgbClr val="00206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95" name="Google Shape;95;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96" name="Google Shape;96;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6"/>
          <p:cNvSpPr txBox="1"/>
          <p:nvPr>
            <p:ph idx="12" type="sldNum"/>
          </p:nvPr>
        </p:nvSpPr>
        <p:spPr>
          <a:xfrm>
            <a:off x="6354343" y="3497413"/>
            <a:ext cx="411600" cy="295200"/>
          </a:xfrm>
          <a:prstGeom prst="rect">
            <a:avLst/>
          </a:prstGeom>
          <a:noFill/>
          <a:ln>
            <a:noFill/>
          </a:ln>
        </p:spPr>
        <p:txBody>
          <a:bodyPr anchorCtr="0" anchor="ctr" bIns="51425" lIns="51425" spcFirstLastPara="1" rIns="51425" wrap="square" tIns="51425">
            <a:noAutofit/>
          </a:bodyPr>
          <a:lstStyle/>
          <a:p>
            <a:pPr indent="0" lvl="0" marL="0" rtl="0" algn="r">
              <a:spcBef>
                <a:spcPts val="0"/>
              </a:spcBef>
              <a:spcAft>
                <a:spcPts val="0"/>
              </a:spcAft>
              <a:buNone/>
            </a:pPr>
            <a:fld id="{00000000-1234-1234-1234-123412341234}" type="slidenum">
              <a:rPr lang="en"/>
              <a:t>‹#›</a:t>
            </a:fld>
            <a:endParaRPr/>
          </a:p>
        </p:txBody>
      </p:sp>
      <p:sp>
        <p:nvSpPr>
          <p:cNvPr id="382" name="Google Shape;382;p56"/>
          <p:cNvSpPr txBox="1"/>
          <p:nvPr/>
        </p:nvSpPr>
        <p:spPr>
          <a:xfrm>
            <a:off x="952559" y="1"/>
            <a:ext cx="7089300" cy="623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600">
                <a:solidFill>
                  <a:srgbClr val="002060"/>
                </a:solidFill>
                <a:latin typeface="Calibri"/>
                <a:ea typeface="Calibri"/>
                <a:cs typeface="Calibri"/>
                <a:sym typeface="Calibri"/>
              </a:rPr>
              <a:t>McKinney-Vento Act Rights</a:t>
            </a:r>
            <a:endParaRPr sz="1100"/>
          </a:p>
        </p:txBody>
      </p:sp>
      <p:sp>
        <p:nvSpPr>
          <p:cNvPr id="383" name="Google Shape;383;p56"/>
          <p:cNvSpPr txBox="1"/>
          <p:nvPr/>
        </p:nvSpPr>
        <p:spPr>
          <a:xfrm>
            <a:off x="207499" y="686691"/>
            <a:ext cx="8839200" cy="410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800">
                <a:solidFill>
                  <a:schemeClr val="accent1"/>
                </a:solidFill>
                <a:latin typeface="Calibri"/>
                <a:ea typeface="Calibri"/>
                <a:cs typeface="Calibri"/>
                <a:sym typeface="Calibri"/>
              </a:rPr>
              <a:t>School Stability</a:t>
            </a:r>
            <a:endParaRPr sz="1100"/>
          </a:p>
          <a:p>
            <a:pPr indent="-342900" lvl="6" marL="342900" marR="0" rtl="0" algn="l">
              <a:spcBef>
                <a:spcPts val="0"/>
              </a:spcBef>
              <a:spcAft>
                <a:spcPts val="0"/>
              </a:spcAft>
              <a:buClr>
                <a:srgbClr val="002060"/>
              </a:buClr>
              <a:buSzPts val="1800"/>
              <a:buFont typeface="Arial"/>
              <a:buChar char="•"/>
            </a:pPr>
            <a:r>
              <a:rPr b="0" i="0" lang="en" sz="1800" u="none" cap="none" strike="noStrike">
                <a:solidFill>
                  <a:srgbClr val="002060"/>
                </a:solidFill>
                <a:latin typeface="Calibri"/>
                <a:ea typeface="Calibri"/>
                <a:cs typeface="Calibri"/>
                <a:sym typeface="Calibri"/>
              </a:rPr>
              <a:t>Zoned school and School of Origin </a:t>
            </a:r>
            <a:endParaRPr b="0" i="0" sz="1800" u="none" cap="none" strike="noStrike">
              <a:solidFill>
                <a:srgbClr val="002060"/>
              </a:solidFill>
              <a:latin typeface="Calibri"/>
              <a:ea typeface="Calibri"/>
              <a:cs typeface="Calibri"/>
              <a:sym typeface="Calibri"/>
            </a:endParaRPr>
          </a:p>
          <a:p>
            <a:pPr indent="0" lvl="6" marL="0" marR="0" rtl="0" algn="l">
              <a:spcBef>
                <a:spcPts val="0"/>
              </a:spcBef>
              <a:spcAft>
                <a:spcPts val="0"/>
              </a:spcAft>
              <a:buNone/>
            </a:pPr>
            <a:r>
              <a:rPr b="1" i="0" lang="en" sz="1800" u="none" cap="none" strike="noStrike">
                <a:solidFill>
                  <a:schemeClr val="accent1"/>
                </a:solidFill>
                <a:latin typeface="Calibri"/>
                <a:ea typeface="Calibri"/>
                <a:cs typeface="Calibri"/>
                <a:sym typeface="Calibri"/>
              </a:rPr>
              <a:t>Transportation</a:t>
            </a:r>
            <a:endParaRPr b="1" i="0" sz="1800" u="none" cap="none" strike="noStrike">
              <a:solidFill>
                <a:schemeClr val="accent1"/>
              </a:solidFill>
              <a:latin typeface="Calibri"/>
              <a:ea typeface="Calibri"/>
              <a:cs typeface="Calibri"/>
              <a:sym typeface="Calibri"/>
            </a:endParaRPr>
          </a:p>
          <a:p>
            <a:pPr indent="-279400" lvl="6" marL="279400" marR="0" rtl="0" algn="l">
              <a:spcBef>
                <a:spcPts val="0"/>
              </a:spcBef>
              <a:spcAft>
                <a:spcPts val="0"/>
              </a:spcAft>
              <a:buClr>
                <a:srgbClr val="002060"/>
              </a:buClr>
              <a:buSzPts val="1800"/>
              <a:buFont typeface="Arial"/>
              <a:buChar char="•"/>
            </a:pPr>
            <a:r>
              <a:rPr b="0" i="0" lang="en" sz="1800" u="none" cap="none" strike="noStrike">
                <a:solidFill>
                  <a:srgbClr val="002060"/>
                </a:solidFill>
                <a:latin typeface="Calibri"/>
                <a:ea typeface="Calibri"/>
                <a:cs typeface="Calibri"/>
                <a:sym typeface="Calibri"/>
              </a:rPr>
              <a:t>Over 2 miles.</a:t>
            </a:r>
            <a:endParaRPr sz="1100"/>
          </a:p>
          <a:p>
            <a:pPr indent="0" lvl="0" marL="0" marR="0" rtl="0" algn="l">
              <a:spcBef>
                <a:spcPts val="0"/>
              </a:spcBef>
              <a:spcAft>
                <a:spcPts val="0"/>
              </a:spcAft>
              <a:buNone/>
            </a:pPr>
            <a:r>
              <a:rPr b="1" lang="en" sz="1800">
                <a:solidFill>
                  <a:schemeClr val="accent1"/>
                </a:solidFill>
                <a:latin typeface="Calibri"/>
                <a:ea typeface="Calibri"/>
                <a:cs typeface="Calibri"/>
                <a:sym typeface="Calibri"/>
              </a:rPr>
              <a:t>School Enrollment</a:t>
            </a:r>
            <a:endParaRPr sz="1100"/>
          </a:p>
          <a:p>
            <a:pPr indent="-342900" lvl="0" marL="342900" marR="0" rtl="0" algn="l">
              <a:spcBef>
                <a:spcPts val="0"/>
              </a:spcBef>
              <a:spcAft>
                <a:spcPts val="0"/>
              </a:spcAft>
              <a:buClr>
                <a:srgbClr val="002060"/>
              </a:buClr>
              <a:buSzPts val="1800"/>
              <a:buFont typeface="Arial"/>
              <a:buChar char="•"/>
            </a:pPr>
            <a:r>
              <a:rPr lang="en" sz="1800">
                <a:solidFill>
                  <a:srgbClr val="002060"/>
                </a:solidFill>
                <a:latin typeface="Calibri"/>
                <a:ea typeface="Calibri"/>
                <a:cs typeface="Calibri"/>
                <a:sym typeface="Calibri"/>
              </a:rPr>
              <a:t>No deadline to receive forms.</a:t>
            </a:r>
            <a:endParaRPr sz="1100"/>
          </a:p>
          <a:p>
            <a:pPr indent="-342900" lvl="0" marL="342900" marR="0" rtl="0" algn="l">
              <a:spcBef>
                <a:spcPts val="0"/>
              </a:spcBef>
              <a:spcAft>
                <a:spcPts val="0"/>
              </a:spcAft>
              <a:buClr>
                <a:srgbClr val="002060"/>
              </a:buClr>
              <a:buSzPts val="1800"/>
              <a:buFont typeface="Arial"/>
              <a:buChar char="•"/>
            </a:pPr>
            <a:r>
              <a:rPr lang="en" sz="1800">
                <a:solidFill>
                  <a:srgbClr val="002060"/>
                </a:solidFill>
                <a:latin typeface="Calibri"/>
                <a:ea typeface="Calibri"/>
                <a:cs typeface="Calibri"/>
                <a:sym typeface="Calibri"/>
              </a:rPr>
              <a:t>Immediate enrollment includes digital learning (priority in device distribution).</a:t>
            </a:r>
            <a:endParaRPr sz="1100"/>
          </a:p>
          <a:p>
            <a:pPr indent="-342900" lvl="0" marL="342900" marR="0" rtl="0" algn="l">
              <a:spcBef>
                <a:spcPts val="0"/>
              </a:spcBef>
              <a:spcAft>
                <a:spcPts val="0"/>
              </a:spcAft>
              <a:buClr>
                <a:srgbClr val="002060"/>
              </a:buClr>
              <a:buSzPts val="1800"/>
              <a:buFont typeface="Arial"/>
              <a:buChar char="•"/>
            </a:pPr>
            <a:r>
              <a:rPr lang="en" sz="1800">
                <a:solidFill>
                  <a:srgbClr val="002060"/>
                </a:solidFill>
                <a:latin typeface="Calibri"/>
                <a:ea typeface="Calibri"/>
                <a:cs typeface="Calibri"/>
                <a:sym typeface="Calibri"/>
              </a:rPr>
              <a:t>Immediate includes transportation (call our office for support) – bus passes or gas cards while bus is being routed.</a:t>
            </a:r>
            <a:endParaRPr sz="1800">
              <a:solidFill>
                <a:srgbClr val="002060"/>
              </a:solidFill>
              <a:latin typeface="Calibri"/>
              <a:ea typeface="Calibri"/>
              <a:cs typeface="Calibri"/>
              <a:sym typeface="Calibri"/>
            </a:endParaRPr>
          </a:p>
          <a:p>
            <a:pPr indent="0" lvl="0" marL="0" marR="0" rtl="0" algn="l">
              <a:spcBef>
                <a:spcPts val="0"/>
              </a:spcBef>
              <a:spcAft>
                <a:spcPts val="0"/>
              </a:spcAft>
              <a:buNone/>
            </a:pPr>
            <a:r>
              <a:rPr b="1" lang="en" sz="1800">
                <a:solidFill>
                  <a:schemeClr val="accent1"/>
                </a:solidFill>
                <a:latin typeface="Calibri"/>
                <a:ea typeface="Calibri"/>
                <a:cs typeface="Calibri"/>
                <a:sym typeface="Calibri"/>
              </a:rPr>
              <a:t>Free Meals</a:t>
            </a:r>
            <a:endParaRPr sz="1100"/>
          </a:p>
          <a:p>
            <a:pPr indent="-279400" lvl="0" marL="279400" marR="0" rtl="0" algn="l">
              <a:spcBef>
                <a:spcPts val="0"/>
              </a:spcBef>
              <a:spcAft>
                <a:spcPts val="0"/>
              </a:spcAft>
              <a:buClr>
                <a:srgbClr val="002060"/>
              </a:buClr>
              <a:buSzPts val="1800"/>
              <a:buFont typeface="Arial"/>
              <a:buChar char="•"/>
            </a:pPr>
            <a:r>
              <a:rPr lang="en" sz="1800">
                <a:solidFill>
                  <a:srgbClr val="002060"/>
                </a:solidFill>
                <a:latin typeface="Calibri"/>
                <a:ea typeface="Calibri"/>
                <a:cs typeface="Calibri"/>
                <a:sym typeface="Calibri"/>
              </a:rPr>
              <a:t>Starts on day one, can provide Student Residency Questionnaire to cafeteria manager</a:t>
            </a:r>
            <a:endParaRPr sz="1100"/>
          </a:p>
          <a:p>
            <a:pPr indent="-279400" lvl="0" marL="279400" marR="0" rtl="0" algn="l">
              <a:spcBef>
                <a:spcPts val="0"/>
              </a:spcBef>
              <a:spcAft>
                <a:spcPts val="0"/>
              </a:spcAft>
              <a:buClr>
                <a:srgbClr val="002060"/>
              </a:buClr>
              <a:buSzPts val="1800"/>
              <a:buFont typeface="Arial"/>
              <a:buChar char="•"/>
            </a:pPr>
            <a:r>
              <a:rPr lang="en" sz="1800">
                <a:solidFill>
                  <a:srgbClr val="002060"/>
                </a:solidFill>
                <a:latin typeface="Calibri"/>
                <a:ea typeface="Calibri"/>
                <a:cs typeface="Calibri"/>
                <a:sym typeface="Calibri"/>
              </a:rPr>
              <a:t>Automatically in system for free lunch the day after coded in Skyward</a:t>
            </a:r>
            <a:endParaRPr sz="1100"/>
          </a:p>
          <a:p>
            <a:pPr indent="-165100" lvl="0" marL="279400" marR="0" rtl="0" algn="l">
              <a:spcBef>
                <a:spcPts val="0"/>
              </a:spcBef>
              <a:spcAft>
                <a:spcPts val="0"/>
              </a:spcAft>
              <a:buClr>
                <a:schemeClr val="dk1"/>
              </a:buClr>
              <a:buSzPts val="1800"/>
              <a:buFont typeface="Arial"/>
              <a:buNone/>
            </a:pPr>
            <a:r>
              <a:t/>
            </a:r>
            <a:endParaRPr b="1" i="1" sz="1800" u="sng">
              <a:solidFill>
                <a:srgbClr val="00206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2060"/>
              </a:solidFill>
              <a:latin typeface="Calibri"/>
              <a:ea typeface="Calibri"/>
              <a:cs typeface="Calibri"/>
              <a:sym typeface="Calibri"/>
            </a:endParaRPr>
          </a:p>
        </p:txBody>
      </p:sp>
      <p:pic>
        <p:nvPicPr>
          <p:cNvPr id="384" name="Google Shape;384;p5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85" name="Google Shape;385;p56"/>
          <p:cNvPicPr preferRelativeResize="0"/>
          <p:nvPr/>
        </p:nvPicPr>
        <p:blipFill>
          <a:blip r:embed="rId4">
            <a:alphaModFix/>
          </a:blip>
          <a:stretch>
            <a:fillRect/>
          </a:stretch>
        </p:blipFill>
        <p:spPr>
          <a:xfrm>
            <a:off x="2035325" y="-110300"/>
            <a:ext cx="4226100" cy="4226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91" name="Google Shape;391;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92" name="Google Shape;392;p57"/>
          <p:cNvPicPr preferRelativeResize="0"/>
          <p:nvPr/>
        </p:nvPicPr>
        <p:blipFill>
          <a:blip r:embed="rId3">
            <a:alphaModFix/>
          </a:blip>
          <a:stretch>
            <a:fillRect/>
          </a:stretch>
        </p:blipFill>
        <p:spPr>
          <a:xfrm>
            <a:off x="0" y="0"/>
            <a:ext cx="9144000" cy="5143500"/>
          </a:xfrm>
          <a:prstGeom prst="rect">
            <a:avLst/>
          </a:prstGeom>
          <a:noFill/>
          <a:ln>
            <a:noFill/>
          </a:ln>
        </p:spPr>
      </p:pic>
      <p:sp>
        <p:nvSpPr>
          <p:cNvPr id="393" name="Google Shape;393;p57"/>
          <p:cNvSpPr txBox="1"/>
          <p:nvPr>
            <p:ph type="title"/>
          </p:nvPr>
        </p:nvSpPr>
        <p:spPr>
          <a:xfrm>
            <a:off x="260700" y="1574125"/>
            <a:ext cx="8128200" cy="1452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rgbClr val="002060"/>
              </a:buClr>
              <a:buSzPct val="51428"/>
              <a:buFont typeface="Calibri"/>
              <a:buNone/>
            </a:pPr>
            <a:r>
              <a:rPr b="1" lang="en" sz="7000">
                <a:solidFill>
                  <a:schemeClr val="lt1"/>
                </a:solidFill>
                <a:latin typeface="Calibri"/>
                <a:ea typeface="Calibri"/>
                <a:cs typeface="Calibri"/>
                <a:sym typeface="Calibri"/>
              </a:rPr>
              <a:t>QUESTIONS</a:t>
            </a:r>
            <a:endParaRPr b="1" sz="70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rgbClr val="002060"/>
              </a:buClr>
              <a:buSzPct val="90000"/>
              <a:buFont typeface="Calibri"/>
              <a:buNone/>
            </a:pPr>
            <a:r>
              <a:t/>
            </a:r>
            <a:endParaRPr b="1" sz="40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rgbClr val="002060"/>
              </a:buClr>
              <a:buSzPct val="104516"/>
              <a:buFont typeface="Calibri"/>
              <a:buNone/>
            </a:pPr>
            <a:r>
              <a:rPr b="1" lang="en" sz="3444">
                <a:solidFill>
                  <a:schemeClr val="lt1"/>
                </a:solidFill>
                <a:latin typeface="Calibri"/>
                <a:ea typeface="Calibri"/>
                <a:cs typeface="Calibri"/>
                <a:sym typeface="Calibri"/>
              </a:rPr>
              <a:t>Christine Cleveland</a:t>
            </a:r>
            <a:endParaRPr b="1" sz="3444">
              <a:solidFill>
                <a:schemeClr val="lt1"/>
              </a:solidFill>
              <a:latin typeface="Calibri"/>
              <a:ea typeface="Calibri"/>
              <a:cs typeface="Calibri"/>
              <a:sym typeface="Calibri"/>
            </a:endParaRPr>
          </a:p>
          <a:p>
            <a:pPr indent="0" lvl="0" marL="0" rtl="0" algn="ctr">
              <a:lnSpc>
                <a:spcPct val="90000"/>
              </a:lnSpc>
              <a:spcBef>
                <a:spcPts val="0"/>
              </a:spcBef>
              <a:spcAft>
                <a:spcPts val="0"/>
              </a:spcAft>
              <a:buClr>
                <a:srgbClr val="002060"/>
              </a:buClr>
              <a:buSzPct val="104516"/>
              <a:buFont typeface="Calibri"/>
              <a:buNone/>
            </a:pPr>
            <a:r>
              <a:rPr b="1" lang="en" sz="3444" u="sng">
                <a:solidFill>
                  <a:schemeClr val="hlink"/>
                </a:solidFill>
                <a:latin typeface="Calibri"/>
                <a:ea typeface="Calibri"/>
                <a:cs typeface="Calibri"/>
                <a:sym typeface="Calibri"/>
                <a:hlinkClick r:id="rId4"/>
              </a:rPr>
              <a:t>christine.cleveland@ocps.net</a:t>
            </a:r>
            <a:endParaRPr b="1" sz="3444">
              <a:solidFill>
                <a:schemeClr val="lt1"/>
              </a:solidFill>
              <a:latin typeface="Calibri"/>
              <a:ea typeface="Calibri"/>
              <a:cs typeface="Calibri"/>
              <a:sym typeface="Calibri"/>
            </a:endParaRPr>
          </a:p>
          <a:p>
            <a:pPr indent="0" lvl="0" marL="0" rtl="0" algn="ctr">
              <a:lnSpc>
                <a:spcPct val="90000"/>
              </a:lnSpc>
              <a:spcBef>
                <a:spcPts val="0"/>
              </a:spcBef>
              <a:spcAft>
                <a:spcPts val="0"/>
              </a:spcAft>
              <a:buClr>
                <a:srgbClr val="002060"/>
              </a:buClr>
              <a:buSzPct val="104516"/>
              <a:buFont typeface="Calibri"/>
              <a:buNone/>
            </a:pPr>
            <a:r>
              <a:rPr b="1" lang="en" sz="3444" u="sng">
                <a:solidFill>
                  <a:schemeClr val="hlink"/>
                </a:solidFill>
                <a:latin typeface="Calibri"/>
                <a:ea typeface="Calibri"/>
                <a:cs typeface="Calibri"/>
                <a:sym typeface="Calibri"/>
                <a:hlinkClick r:id="rId5"/>
              </a:rPr>
              <a:t>helphomeless@ocps.net</a:t>
            </a:r>
            <a:r>
              <a:rPr b="1" lang="en" sz="3444">
                <a:solidFill>
                  <a:schemeClr val="lt1"/>
                </a:solidFill>
                <a:latin typeface="Calibri"/>
                <a:ea typeface="Calibri"/>
                <a:cs typeface="Calibri"/>
                <a:sym typeface="Calibri"/>
              </a:rPr>
              <a:t> </a:t>
            </a:r>
            <a:endParaRPr b="1" sz="3444">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02" name="Google Shape;102;p2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03" name="Google Shape;103;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09" name="Google Shape;109;p2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10" name="Google Shape;110;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16" name="Google Shape;116;p2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17" name="Google Shape;117;p2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23" name="Google Shape;123;p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24" name="Google Shape;124;p2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30" name="Google Shape;130;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31" name="Google Shape;131;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